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7" r:id="rId2"/>
    <p:sldId id="256" r:id="rId3"/>
    <p:sldId id="258" r:id="rId4"/>
    <p:sldId id="259" r:id="rId5"/>
    <p:sldId id="297" r:id="rId6"/>
    <p:sldId id="261" r:id="rId7"/>
    <p:sldId id="263" r:id="rId8"/>
    <p:sldId id="260" r:id="rId9"/>
    <p:sldId id="285" r:id="rId10"/>
    <p:sldId id="286" r:id="rId11"/>
    <p:sldId id="287" r:id="rId12"/>
    <p:sldId id="302" r:id="rId13"/>
    <p:sldId id="303" r:id="rId14"/>
    <p:sldId id="281" r:id="rId15"/>
    <p:sldId id="296" r:id="rId16"/>
    <p:sldId id="282" r:id="rId17"/>
    <p:sldId id="291" r:id="rId18"/>
    <p:sldId id="283" r:id="rId19"/>
    <p:sldId id="284" r:id="rId20"/>
    <p:sldId id="264" r:id="rId21"/>
    <p:sldId id="289" r:id="rId22"/>
    <p:sldId id="298" r:id="rId23"/>
    <p:sldId id="26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FF"/>
    <a:srgbClr val="CC00CC"/>
    <a:srgbClr val="FFFFFF"/>
    <a:srgbClr val="FFFF66"/>
    <a:srgbClr val="FFCC00"/>
    <a:srgbClr val="66FFFF"/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473" autoAdjust="0"/>
    <p:restoredTop sz="94737" autoAdjust="0"/>
  </p:normalViewPr>
  <p:slideViewPr>
    <p:cSldViewPr>
      <p:cViewPr varScale="1">
        <p:scale>
          <a:sx n="41" d="100"/>
          <a:sy n="41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7E829-88F0-468B-913E-178B0B705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94BF1-DF29-40BC-8011-878B367F8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52997-4AA8-483F-93DD-26B4BC0CC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79528-121C-4513-AD3F-67D356DA7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61568-AF25-4576-9C26-CDF558DCD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9BD96-23EA-4772-9D06-F5D94A63E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5C8FA-755C-4636-9AD0-8194D9958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1750C-153F-459A-845F-9F76E371D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A6189-9EBC-41C3-96DC-59EF55A00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9E539-E807-4613-8425-86792D4EC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E3C40-620F-4C88-8542-1FE87A4F5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1">
              <a:srgbClr val="C4D6EB"/>
            </a:gs>
            <a:gs pos="50000">
              <a:srgbClr val="FFEBFA"/>
            </a:gs>
            <a:gs pos="64999">
              <a:srgbClr val="C4D6EB"/>
            </a:gs>
            <a:gs pos="80000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2E47B4C-FD88-4043-8DA9-1A96AFECD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nhac\Khang%20chien\Cau%20ho%20ben%20bo%20Hien%20Luong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audio" Target="../media/audio7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audio" Target="../media/audio7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Video%20hienluong.flv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../Video%20hienluong%20-%20Xem%20phim%20-%20Phim%20bo%20-%20Phim%20le%20-%20Video%20vui%20-%20Download%20phim%20-%20Clip%20nhac%20-%20Phim%20hoat%20hinh%20-%20Phim%20hanh%20dong%20-%20%5bv%5d%20Vi&#7879;t%20Gi&#7843;i%20Tr&#237;.flv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Video%20Vietnam%20Hue.flv" TargetMode="Externa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6.wav"/><Relationship Id="rId7" Type="http://schemas.openxmlformats.org/officeDocument/2006/relationships/slide" Target="slide2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Video%20Phim%20tu%20lieu%20Ki%20hiep%20dinh.fl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0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8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4.xml"/><Relationship Id="rId4" Type="http://schemas.openxmlformats.org/officeDocument/2006/relationships/slide" Target="slide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838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36870" name="Cau ho ben bo Hien L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106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WordArt 7"/>
          <p:cNvSpPr>
            <a:spLocks noChangeArrowheads="1" noChangeShapeType="1" noTextEdit="1"/>
          </p:cNvSpPr>
          <p:nvPr/>
        </p:nvSpPr>
        <p:spPr bwMode="auto">
          <a:xfrm>
            <a:off x="1295400" y="1676400"/>
            <a:ext cx="62484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0066FF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50000">
                      <a:srgbClr val="FFFFFF"/>
                    </a:gs>
                    <a:gs pos="100000">
                      <a:srgbClr val="0066FF"/>
                    </a:gs>
                  </a:gsLst>
                  <a:lin ang="5400000" scaled="1"/>
                </a:gradFill>
                <a:latin typeface="Arial"/>
                <a:cs typeface="Arial"/>
              </a:rPr>
              <a:t>Lịch sử lớp 5</a:t>
            </a:r>
          </a:p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50000">
                      <a:srgbClr val="FFFFFF"/>
                    </a:gs>
                    <a:gs pos="100000">
                      <a:srgbClr val="0066FF"/>
                    </a:gs>
                  </a:gsLst>
                  <a:lin ang="5400000" scaled="1"/>
                </a:gradFill>
                <a:latin typeface="Arial"/>
                <a:cs typeface="Arial"/>
              </a:rPr>
              <a:t>Bài 19: Nước nhà bị chia cắt</a:t>
            </a:r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66FF"/>
                  </a:gs>
                  <a:gs pos="50000">
                    <a:srgbClr val="FFFFFF"/>
                  </a:gs>
                  <a:gs pos="100000">
                    <a:srgbClr val="0066FF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788" fill="hold"/>
                                        <p:tgtEl>
                                          <p:spTgt spid="368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1143000" y="1676400"/>
            <a:ext cx="754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E2"/>
                </a:solidFill>
              </a:rPr>
              <a:t>* Đây là tên con sông được nhắc tới trong hiệp định Giơ – ne-vơ ?</a:t>
            </a:r>
          </a:p>
        </p:txBody>
      </p:sp>
      <p:sp>
        <p:nvSpPr>
          <p:cNvPr id="66570" name="AutoShape 10"/>
          <p:cNvSpPr>
            <a:spLocks noChangeArrowheads="1"/>
          </p:cNvSpPr>
          <p:nvPr/>
        </p:nvSpPr>
        <p:spPr bwMode="gray">
          <a:xfrm>
            <a:off x="2590800" y="2743200"/>
            <a:ext cx="38862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b="1">
                <a:latin typeface="Arial"/>
              </a:rPr>
              <a:t>A</a:t>
            </a:r>
            <a:r>
              <a:rPr lang="en-US" sz="2800">
                <a:latin typeface="Arial"/>
              </a:rPr>
              <a:t>.      Vĩnh Linh</a:t>
            </a:r>
          </a:p>
        </p:txBody>
      </p:sp>
      <p:sp>
        <p:nvSpPr>
          <p:cNvPr id="66571" name="AutoShape 11"/>
          <p:cNvSpPr>
            <a:spLocks noChangeArrowheads="1"/>
          </p:cNvSpPr>
          <p:nvPr/>
        </p:nvSpPr>
        <p:spPr bwMode="gray">
          <a:xfrm>
            <a:off x="2590800" y="3505200"/>
            <a:ext cx="3886200" cy="533400"/>
          </a:xfrm>
          <a:prstGeom prst="roundRect">
            <a:avLst>
              <a:gd name="adj" fmla="val 12796"/>
            </a:avLst>
          </a:prstGeom>
          <a:gradFill rotWithShape="1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b="1">
                <a:latin typeface="Arial"/>
              </a:rPr>
              <a:t>B</a:t>
            </a:r>
            <a:r>
              <a:rPr lang="en-US" sz="2800">
                <a:latin typeface="Arial"/>
              </a:rPr>
              <a:t>.      Hiền Lương</a:t>
            </a:r>
          </a:p>
        </p:txBody>
      </p:sp>
      <p:sp>
        <p:nvSpPr>
          <p:cNvPr id="66572" name="AutoShape 12"/>
          <p:cNvSpPr>
            <a:spLocks noChangeArrowheads="1"/>
          </p:cNvSpPr>
          <p:nvPr/>
        </p:nvSpPr>
        <p:spPr bwMode="gray">
          <a:xfrm>
            <a:off x="2590800" y="4267200"/>
            <a:ext cx="38862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b="1">
                <a:latin typeface="Arial"/>
              </a:rPr>
              <a:t>C</a:t>
            </a:r>
            <a:r>
              <a:rPr lang="en-US" sz="2800">
                <a:latin typeface="Arial"/>
              </a:rPr>
              <a:t>.      Bến Hải</a:t>
            </a:r>
          </a:p>
        </p:txBody>
      </p:sp>
      <p:sp>
        <p:nvSpPr>
          <p:cNvPr id="11270" name="Text Box 14"/>
          <p:cNvSpPr txBox="1">
            <a:spLocks noChangeArrowheads="1"/>
          </p:cNvSpPr>
          <p:nvPr/>
        </p:nvSpPr>
        <p:spPr bwMode="auto">
          <a:xfrm>
            <a:off x="1752600" y="776288"/>
            <a:ext cx="5334000" cy="51911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</a:rPr>
              <a:t>Bài 19</a:t>
            </a:r>
            <a:r>
              <a:rPr lang="en-US" sz="2800" b="1">
                <a:solidFill>
                  <a:srgbClr val="0000FF"/>
                </a:solidFill>
              </a:rPr>
              <a:t> : Nước nhà bị chia cắt</a:t>
            </a:r>
          </a:p>
        </p:txBody>
      </p:sp>
      <p:pic>
        <p:nvPicPr>
          <p:cNvPr id="66575" name="Picture 15" descr="SugarwareZ-00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40386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8" name="Picture 2" descr="E:\www.blogtinhoc.net - Vista Sidebar for XP v.2.2\Vista Sidebar for XP v.2.2\Vista 5744 Gadgets Pack 2\Xaml Clock.Gadget\dra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3434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762000" y="47244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</a:rPr>
              <a:t>30 giây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20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0" grpId="0" animBg="1"/>
      <p:bldP spid="66571" grpId="0" animBg="1"/>
      <p:bldP spid="66572" grpId="0" animBg="1"/>
      <p:bldP spid="66579" grpId="0"/>
      <p:bldP spid="6657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1066800" y="1828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E2"/>
                </a:solidFill>
              </a:rPr>
              <a:t>* Tình hình nước ta sau Hiệp định Giơ-ne-vơ ?</a:t>
            </a:r>
          </a:p>
        </p:txBody>
      </p:sp>
      <p:sp>
        <p:nvSpPr>
          <p:cNvPr id="67594" name="AutoShape 10"/>
          <p:cNvSpPr>
            <a:spLocks noChangeArrowheads="1"/>
          </p:cNvSpPr>
          <p:nvPr/>
        </p:nvSpPr>
        <p:spPr bwMode="gray">
          <a:xfrm>
            <a:off x="2667000" y="2514600"/>
            <a:ext cx="36576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b="1">
                <a:latin typeface="Arial"/>
              </a:rPr>
              <a:t>A</a:t>
            </a:r>
            <a:r>
              <a:rPr lang="en-US" sz="2800">
                <a:latin typeface="Arial"/>
              </a:rPr>
              <a:t>. 	</a:t>
            </a:r>
            <a:r>
              <a:rPr lang="en-US" sz="2800" b="1">
                <a:latin typeface="Arial"/>
              </a:rPr>
              <a:t>Thống nhất</a:t>
            </a:r>
          </a:p>
        </p:txBody>
      </p:sp>
      <p:sp>
        <p:nvSpPr>
          <p:cNvPr id="67595" name="AutoShape 11"/>
          <p:cNvSpPr>
            <a:spLocks noChangeArrowheads="1"/>
          </p:cNvSpPr>
          <p:nvPr/>
        </p:nvSpPr>
        <p:spPr bwMode="gray">
          <a:xfrm>
            <a:off x="2667000" y="3352800"/>
            <a:ext cx="3657600" cy="533400"/>
          </a:xfrm>
          <a:prstGeom prst="roundRect">
            <a:avLst>
              <a:gd name="adj" fmla="val 12796"/>
            </a:avLst>
          </a:prstGeom>
          <a:gradFill rotWithShape="1">
            <a:gsLst>
              <a:gs pos="0">
                <a:schemeClr val="bg2">
                  <a:alpha val="59000"/>
                </a:schemeClr>
              </a:gs>
              <a:gs pos="50000">
                <a:srgbClr val="FFFFFF"/>
              </a:gs>
              <a:gs pos="100000">
                <a:schemeClr val="bg2">
                  <a:alpha val="59000"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b="1">
                <a:latin typeface="Arial"/>
              </a:rPr>
              <a:t>B</a:t>
            </a:r>
            <a:r>
              <a:rPr lang="en-US" sz="2800">
                <a:latin typeface="Arial"/>
              </a:rPr>
              <a:t>. 	</a:t>
            </a:r>
            <a:r>
              <a:rPr lang="en-US" sz="2800" b="1">
                <a:latin typeface="Arial"/>
              </a:rPr>
              <a:t>Chia cắt</a:t>
            </a:r>
            <a:r>
              <a:rPr lang="en-US" sz="2800">
                <a:latin typeface="Arial"/>
              </a:rPr>
              <a:t> </a:t>
            </a:r>
          </a:p>
        </p:txBody>
      </p:sp>
      <p:sp>
        <p:nvSpPr>
          <p:cNvPr id="67596" name="AutoShape 12"/>
          <p:cNvSpPr>
            <a:spLocks noChangeArrowheads="1"/>
          </p:cNvSpPr>
          <p:nvPr/>
        </p:nvSpPr>
        <p:spPr bwMode="gray">
          <a:xfrm>
            <a:off x="2667000" y="4191000"/>
            <a:ext cx="36576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34902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b="1">
                <a:latin typeface="Arial"/>
              </a:rPr>
              <a:t>C</a:t>
            </a:r>
            <a:r>
              <a:rPr lang="en-US" sz="2800">
                <a:latin typeface="Arial"/>
              </a:rPr>
              <a:t>.  	</a:t>
            </a:r>
            <a:r>
              <a:rPr lang="en-US" sz="2800" b="1">
                <a:latin typeface="Arial"/>
              </a:rPr>
              <a:t>Hoà bình</a:t>
            </a:r>
          </a:p>
        </p:txBody>
      </p:sp>
      <p:sp>
        <p:nvSpPr>
          <p:cNvPr id="12294" name="Text Box 14"/>
          <p:cNvSpPr txBox="1">
            <a:spLocks noChangeArrowheads="1"/>
          </p:cNvSpPr>
          <p:nvPr/>
        </p:nvSpPr>
        <p:spPr bwMode="auto">
          <a:xfrm>
            <a:off x="1752600" y="776288"/>
            <a:ext cx="5334000" cy="51911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</a:rPr>
              <a:t>Bài 19</a:t>
            </a:r>
            <a:r>
              <a:rPr lang="en-US" sz="2800" b="1">
                <a:solidFill>
                  <a:srgbClr val="0000FF"/>
                </a:solidFill>
              </a:rPr>
              <a:t> : Nước nhà bị chia cắt</a:t>
            </a:r>
          </a:p>
        </p:txBody>
      </p:sp>
      <p:pic>
        <p:nvPicPr>
          <p:cNvPr id="67599" name="Picture 15" descr="SugarwareZ-00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3048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2" name="Picture 2" descr="E:\www.blogtinhoc.net - Vista Sidebar for XP v.2.2\Vista Sidebar for XP v.2.2\Vista 5744 Gadgets Pack 2\Xaml Clock.Gadget\dra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2672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914400" y="46482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</a:rPr>
              <a:t>30 giây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20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675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75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75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2" dur="500" fill="hold"/>
                                        <p:tgtEl>
                                          <p:spTgt spid="675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5" grpId="0"/>
      <p:bldP spid="67603" grpId="0"/>
      <p:bldP spid="6760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33400" y="12954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1. Nội dung Hiệp định Giơ-ne-vơ: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3400" y="23622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b. Ở miền Nam: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33400" y="1600200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2. Tình hình nước ta sau Hiệp định Giơ-ne-vơ: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304800" y="3733800"/>
            <a:ext cx="8534400" cy="2819400"/>
          </a:xfrm>
          <a:prstGeom prst="horizontalScroll">
            <a:avLst>
              <a:gd name="adj" fmla="val 12500"/>
            </a:avLst>
          </a:prstGeom>
          <a:solidFill>
            <a:srgbClr val="F8FAA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914400" y="4556125"/>
            <a:ext cx="746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CC"/>
                </a:solidFill>
              </a:rPr>
              <a:t>Sau Hiệp định Giơ-ne-vơ, nhân dân ta chờ mong ngày gia đình đoàn tụ, đất nước thống nhất.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914400" y="5394325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</a:rPr>
              <a:t>Nhưng đế quốc Mĩ và bè lũ tay sai đã khủng bố, tàn sát đồng bào miền Nam, âm mưu chia cắt lâu dài đất nước ta.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590800" y="4175125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66FF"/>
                </a:solidFill>
              </a:rPr>
              <a:t>Nội dung cần ghi nhớ</a:t>
            </a:r>
          </a:p>
        </p:txBody>
      </p:sp>
      <p:sp>
        <p:nvSpPr>
          <p:cNvPr id="13321" name="Text Box 13"/>
          <p:cNvSpPr txBox="1">
            <a:spLocks noChangeArrowheads="1"/>
          </p:cNvSpPr>
          <p:nvPr/>
        </p:nvSpPr>
        <p:spPr bwMode="auto">
          <a:xfrm>
            <a:off x="1752600" y="776288"/>
            <a:ext cx="5334000" cy="51911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</a:rPr>
              <a:t>Bài 19</a:t>
            </a:r>
            <a:r>
              <a:rPr lang="en-US" sz="2800" b="1">
                <a:solidFill>
                  <a:srgbClr val="0000FF"/>
                </a:solidFill>
              </a:rPr>
              <a:t> : Nước nhà bị chia cắt</a:t>
            </a:r>
          </a:p>
        </p:txBody>
      </p:sp>
      <p:sp>
        <p:nvSpPr>
          <p:cNvPr id="13322" name="Text Box 14"/>
          <p:cNvSpPr txBox="1">
            <a:spLocks noChangeArrowheads="1"/>
          </p:cNvSpPr>
          <p:nvPr/>
        </p:nvSpPr>
        <p:spPr bwMode="auto">
          <a:xfrm>
            <a:off x="533400" y="19812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a. Ở miền Bắc:</a:t>
            </a:r>
          </a:p>
        </p:txBody>
      </p:sp>
      <p:sp>
        <p:nvSpPr>
          <p:cNvPr id="13323" name="Text Box 15"/>
          <p:cNvSpPr txBox="1">
            <a:spLocks noChangeArrowheads="1"/>
          </p:cNvSpPr>
          <p:nvPr/>
        </p:nvSpPr>
        <p:spPr bwMode="auto">
          <a:xfrm>
            <a:off x="533400" y="3108325"/>
            <a:ext cx="449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c. Âm mưu và tội ác của Mĩ-Diệm:</a:t>
            </a:r>
          </a:p>
        </p:txBody>
      </p:sp>
      <p:sp>
        <p:nvSpPr>
          <p:cNvPr id="13324" name="Text Box 16"/>
          <p:cNvSpPr txBox="1">
            <a:spLocks noChangeArrowheads="1"/>
          </p:cNvSpPr>
          <p:nvPr/>
        </p:nvSpPr>
        <p:spPr bwMode="auto">
          <a:xfrm>
            <a:off x="2362200" y="1981200"/>
            <a:ext cx="563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CC"/>
                </a:solidFill>
              </a:rPr>
              <a:t>Được giải phóng, xây dựng chủ nghĩa xã hội</a:t>
            </a:r>
          </a:p>
        </p:txBody>
      </p:sp>
      <p:sp>
        <p:nvSpPr>
          <p:cNvPr id="13325" name="Text Box 18"/>
          <p:cNvSpPr txBox="1">
            <a:spLocks noChangeArrowheads="1"/>
          </p:cNvSpPr>
          <p:nvPr/>
        </p:nvSpPr>
        <p:spPr bwMode="auto">
          <a:xfrm>
            <a:off x="4572000" y="3108325"/>
            <a:ext cx="411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CC00CC"/>
                </a:solidFill>
              </a:rPr>
              <a:t> </a:t>
            </a:r>
            <a:r>
              <a:rPr lang="en-US" sz="2000" b="1">
                <a:solidFill>
                  <a:srgbClr val="CC00CC"/>
                </a:solidFill>
              </a:rPr>
              <a:t>Chia cắt nước ta, khủng bố, tàn sát dã man đồng bào miền Nam</a:t>
            </a:r>
          </a:p>
        </p:txBody>
      </p:sp>
      <p:sp>
        <p:nvSpPr>
          <p:cNvPr id="13326" name="Text Box 19"/>
          <p:cNvSpPr txBox="1">
            <a:spLocks noChangeArrowheads="1"/>
          </p:cNvSpPr>
          <p:nvPr/>
        </p:nvSpPr>
        <p:spPr bwMode="auto">
          <a:xfrm>
            <a:off x="2667000" y="2362200"/>
            <a:ext cx="609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CC"/>
                </a:solidFill>
              </a:rPr>
              <a:t>Mĩ thay chân Pháp xâm lược miền Nam, lập chính quyền tay sai Ngô Đình Diệm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images856515_images298985_HienLuongtr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57200"/>
            <a:ext cx="4572000" cy="3048000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</p:spPr>
      </p:pic>
      <p:pic>
        <p:nvPicPr>
          <p:cNvPr id="14339" name="Picture 2" descr="hienluon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7600"/>
            <a:ext cx="441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657600"/>
            <a:ext cx="45720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"/>
            <a:ext cx="441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Oval 7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8458200" y="76200"/>
            <a:ext cx="685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hlinkClick r:id="rId7" action="ppaction://hlinkfile"/>
              </a:rPr>
              <a:t>Nhạc</a:t>
            </a:r>
            <a:endParaRPr lang="en-US"/>
          </a:p>
        </p:txBody>
      </p:sp>
      <p:sp>
        <p:nvSpPr>
          <p:cNvPr id="14343" name="Text Box 11"/>
          <p:cNvSpPr txBox="1">
            <a:spLocks noChangeArrowheads="1"/>
          </p:cNvSpPr>
          <p:nvPr/>
        </p:nvSpPr>
        <p:spPr bwMode="auto">
          <a:xfrm>
            <a:off x="1676400" y="762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Cầu Hiền Lương xưa và nay</a:t>
            </a:r>
          </a:p>
        </p:txBody>
      </p:sp>
      <p:sp>
        <p:nvSpPr>
          <p:cNvPr id="14344" name="Text Box 12"/>
          <p:cNvSpPr txBox="1">
            <a:spLocks noChangeArrowheads="1"/>
          </p:cNvSpPr>
          <p:nvPr/>
        </p:nvSpPr>
        <p:spPr bwMode="auto">
          <a:xfrm>
            <a:off x="8305800" y="533400"/>
            <a:ext cx="685800" cy="304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3300"/>
                </a:solidFill>
              </a:rPr>
              <a:t>1954</a:t>
            </a:r>
          </a:p>
        </p:txBody>
      </p:sp>
      <p:sp>
        <p:nvSpPr>
          <p:cNvPr id="14345" name="Text Box 13"/>
          <p:cNvSpPr txBox="1">
            <a:spLocks noChangeArrowheads="1"/>
          </p:cNvSpPr>
          <p:nvPr/>
        </p:nvSpPr>
        <p:spPr bwMode="auto">
          <a:xfrm>
            <a:off x="8153400" y="6324600"/>
            <a:ext cx="685800" cy="304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3300"/>
                </a:solidFill>
              </a:rPr>
              <a:t>2006</a:t>
            </a:r>
          </a:p>
        </p:txBody>
      </p:sp>
      <p:sp>
        <p:nvSpPr>
          <p:cNvPr id="14346" name="Text Box 14"/>
          <p:cNvSpPr txBox="1">
            <a:spLocks noChangeArrowheads="1"/>
          </p:cNvSpPr>
          <p:nvPr/>
        </p:nvSpPr>
        <p:spPr bwMode="auto">
          <a:xfrm>
            <a:off x="228600" y="6324600"/>
            <a:ext cx="685800" cy="304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3300"/>
                </a:solidFill>
              </a:rPr>
              <a:t>2009</a:t>
            </a:r>
          </a:p>
        </p:txBody>
      </p:sp>
      <p:sp>
        <p:nvSpPr>
          <p:cNvPr id="14347" name="Text Box 15"/>
          <p:cNvSpPr txBox="1">
            <a:spLocks noChangeArrowheads="1"/>
          </p:cNvSpPr>
          <p:nvPr/>
        </p:nvSpPr>
        <p:spPr bwMode="auto">
          <a:xfrm>
            <a:off x="152400" y="533400"/>
            <a:ext cx="685800" cy="304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3300"/>
                </a:solidFill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4"/>
          <p:cNvSpPr txBox="1">
            <a:spLocks noChangeArrowheads="1"/>
          </p:cNvSpPr>
          <p:nvPr/>
        </p:nvSpPr>
        <p:spPr bwMode="auto">
          <a:xfrm>
            <a:off x="2895600" y="5638800"/>
            <a:ext cx="59436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…………………….. nước Việt Nam.</a:t>
            </a:r>
          </a:p>
        </p:txBody>
      </p:sp>
      <p:sp>
        <p:nvSpPr>
          <p:cNvPr id="15363" name="Text Box 16"/>
          <p:cNvSpPr txBox="1">
            <a:spLocks noChangeArrowheads="1"/>
          </p:cNvSpPr>
          <p:nvPr/>
        </p:nvSpPr>
        <p:spPr bwMode="auto">
          <a:xfrm>
            <a:off x="2895600" y="4662488"/>
            <a:ext cx="5943600" cy="711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………………………… các chiến sĩ cách mạng và người dân vô tội.</a:t>
            </a:r>
          </a:p>
        </p:txBody>
      </p:sp>
      <p:sp>
        <p:nvSpPr>
          <p:cNvPr id="15364" name="Line 17"/>
          <p:cNvSpPr>
            <a:spLocks noChangeShapeType="1"/>
          </p:cNvSpPr>
          <p:nvPr/>
        </p:nvSpPr>
        <p:spPr bwMode="auto">
          <a:xfrm>
            <a:off x="2362200" y="4800600"/>
            <a:ext cx="457200" cy="9906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Text Box 20"/>
          <p:cNvSpPr txBox="1">
            <a:spLocks noChangeArrowheads="1"/>
          </p:cNvSpPr>
          <p:nvPr/>
        </p:nvSpPr>
        <p:spPr bwMode="auto">
          <a:xfrm>
            <a:off x="2895600" y="2747963"/>
            <a:ext cx="5943600" cy="528637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…………………………….Hiệp định Giơ-ne-vơ</a:t>
            </a:r>
            <a:r>
              <a:rPr lang="en-US" sz="2800" b="1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5366" name="Rectangle 21"/>
          <p:cNvSpPr>
            <a:spLocks noChangeArrowheads="1"/>
          </p:cNvSpPr>
          <p:nvPr/>
        </p:nvSpPr>
        <p:spPr bwMode="auto">
          <a:xfrm>
            <a:off x="304800" y="3505200"/>
            <a:ext cx="20574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0000FF"/>
                </a:solidFill>
              </a:rPr>
              <a:t>Âm mưu và </a:t>
            </a:r>
          </a:p>
          <a:p>
            <a:r>
              <a:rPr lang="en-US" sz="2400">
                <a:solidFill>
                  <a:srgbClr val="0000FF"/>
                </a:solidFill>
              </a:rPr>
              <a:t>tội ác của</a:t>
            </a:r>
          </a:p>
          <a:p>
            <a:r>
              <a:rPr lang="en-US" sz="2400">
                <a:solidFill>
                  <a:srgbClr val="0000FF"/>
                </a:solidFill>
              </a:rPr>
              <a:t>Mĩ-Diệm.</a:t>
            </a:r>
          </a:p>
        </p:txBody>
      </p:sp>
      <p:sp>
        <p:nvSpPr>
          <p:cNvPr id="15367" name="Line 22"/>
          <p:cNvSpPr>
            <a:spLocks noChangeShapeType="1"/>
          </p:cNvSpPr>
          <p:nvPr/>
        </p:nvSpPr>
        <p:spPr bwMode="auto">
          <a:xfrm flipV="1">
            <a:off x="2362200" y="2895600"/>
            <a:ext cx="533400" cy="19050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Rectangle 25"/>
          <p:cNvSpPr>
            <a:spLocks noChangeArrowheads="1"/>
          </p:cNvSpPr>
          <p:nvPr/>
        </p:nvSpPr>
        <p:spPr bwMode="auto">
          <a:xfrm>
            <a:off x="2895600" y="3505200"/>
            <a:ext cx="5943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000FF"/>
                </a:solidFill>
              </a:rPr>
              <a:t>……………….những người đòi Hiệp thương </a:t>
            </a:r>
          </a:p>
          <a:p>
            <a:r>
              <a:rPr lang="en-US" sz="2000" b="1">
                <a:solidFill>
                  <a:srgbClr val="0000FF"/>
                </a:solidFill>
              </a:rPr>
              <a:t>tổng tuyển cử.</a:t>
            </a:r>
          </a:p>
        </p:txBody>
      </p:sp>
      <p:sp>
        <p:nvSpPr>
          <p:cNvPr id="15369" name="Line 29"/>
          <p:cNvSpPr>
            <a:spLocks noChangeShapeType="1"/>
          </p:cNvSpPr>
          <p:nvPr/>
        </p:nvSpPr>
        <p:spPr bwMode="auto">
          <a:xfrm flipV="1">
            <a:off x="2362200" y="3886200"/>
            <a:ext cx="533400" cy="9144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Line 30"/>
          <p:cNvSpPr>
            <a:spLocks noChangeShapeType="1"/>
          </p:cNvSpPr>
          <p:nvPr/>
        </p:nvSpPr>
        <p:spPr bwMode="auto">
          <a:xfrm>
            <a:off x="2362200" y="4800600"/>
            <a:ext cx="533400" cy="3810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AutoShape 65"/>
          <p:cNvSpPr>
            <a:spLocks noChangeArrowheads="1"/>
          </p:cNvSpPr>
          <p:nvPr/>
        </p:nvSpPr>
        <p:spPr bwMode="auto">
          <a:xfrm>
            <a:off x="304800" y="1447800"/>
            <a:ext cx="2590800" cy="1524000"/>
          </a:xfrm>
          <a:prstGeom prst="cloudCallout">
            <a:avLst>
              <a:gd name="adj1" fmla="val 81681"/>
              <a:gd name="adj2" fmla="val -37083"/>
            </a:avLst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3200" b="1">
              <a:solidFill>
                <a:srgbClr val="FF0066"/>
              </a:solidFill>
            </a:endParaRPr>
          </a:p>
        </p:txBody>
      </p:sp>
      <p:sp>
        <p:nvSpPr>
          <p:cNvPr id="61507" name="Text Box 67"/>
          <p:cNvSpPr txBox="1">
            <a:spLocks noChangeArrowheads="1"/>
          </p:cNvSpPr>
          <p:nvPr/>
        </p:nvSpPr>
        <p:spPr bwMode="auto">
          <a:xfrm>
            <a:off x="533400" y="1692275"/>
            <a:ext cx="2133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Thảo luận nhóm 4</a:t>
            </a:r>
          </a:p>
        </p:txBody>
      </p:sp>
      <p:sp>
        <p:nvSpPr>
          <p:cNvPr id="15373" name="Text Box 73"/>
          <p:cNvSpPr txBox="1">
            <a:spLocks noChangeArrowheads="1"/>
          </p:cNvSpPr>
          <p:nvPr/>
        </p:nvSpPr>
        <p:spPr bwMode="auto">
          <a:xfrm>
            <a:off x="1752600" y="776288"/>
            <a:ext cx="5334000" cy="51911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</a:rPr>
              <a:t>Bài 19</a:t>
            </a:r>
            <a:r>
              <a:rPr lang="en-US" sz="2800" b="1">
                <a:solidFill>
                  <a:srgbClr val="0000FF"/>
                </a:solidFill>
              </a:rPr>
              <a:t> : Nước nhà bị chia cắt</a:t>
            </a:r>
          </a:p>
        </p:txBody>
      </p:sp>
      <p:sp>
        <p:nvSpPr>
          <p:cNvPr id="15374" name="Text Box 74"/>
          <p:cNvSpPr txBox="1">
            <a:spLocks noChangeArrowheads="1"/>
          </p:cNvSpPr>
          <p:nvPr/>
        </p:nvSpPr>
        <p:spPr bwMode="auto">
          <a:xfrm>
            <a:off x="3657600" y="1447800"/>
            <a:ext cx="548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Điền nội dung phù hợp vào chỗ chấm (…) trong các ô dưới đây</a:t>
            </a:r>
          </a:p>
        </p:txBody>
      </p:sp>
      <p:pic>
        <p:nvPicPr>
          <p:cNvPr id="61526" name="Picture 2" descr="E:\www.blogtinhoc.net - Vista Sidebar for XP v.2.2\Vista Sidebar for XP v.2.2\Vista 5744 Gadgets Pack 2\UltimateX Clocks.Gadget\images\cronomet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334000"/>
            <a:ext cx="1600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8" name="Line 88"/>
          <p:cNvSpPr>
            <a:spLocks noChangeShapeType="1"/>
          </p:cNvSpPr>
          <p:nvPr/>
        </p:nvSpPr>
        <p:spPr bwMode="auto">
          <a:xfrm flipV="1">
            <a:off x="1447800" y="5486400"/>
            <a:ext cx="0" cy="5334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29" name="Line 89"/>
          <p:cNvSpPr>
            <a:spLocks noChangeShapeType="1"/>
          </p:cNvSpPr>
          <p:nvPr/>
        </p:nvSpPr>
        <p:spPr bwMode="auto">
          <a:xfrm flipV="1">
            <a:off x="1447800" y="5638800"/>
            <a:ext cx="228600" cy="381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30" name="Line 90"/>
          <p:cNvSpPr>
            <a:spLocks noChangeShapeType="1"/>
          </p:cNvSpPr>
          <p:nvPr/>
        </p:nvSpPr>
        <p:spPr bwMode="auto">
          <a:xfrm flipV="1">
            <a:off x="1447800" y="5943600"/>
            <a:ext cx="381000" cy="762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27" name="Oval 87"/>
          <p:cNvSpPr>
            <a:spLocks noChangeArrowheads="1"/>
          </p:cNvSpPr>
          <p:nvPr/>
        </p:nvSpPr>
        <p:spPr bwMode="auto">
          <a:xfrm>
            <a:off x="1171575" y="5791200"/>
            <a:ext cx="504825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CC00CC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3" dur="2000"/>
                                        <p:tgtEl>
                                          <p:spTgt spid="61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8" grpId="0" animBg="1"/>
      <p:bldP spid="61529" grpId="0" animBg="1"/>
      <p:bldP spid="61530" grpId="0" animBg="1"/>
      <p:bldP spid="61527" grpId="0" animBg="1"/>
      <p:bldP spid="6152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2895600" y="4953000"/>
            <a:ext cx="59436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FF3300"/>
                </a:solidFill>
              </a:rPr>
              <a:t>Chia cắt lâu dài</a:t>
            </a:r>
            <a:r>
              <a:rPr lang="en-US" sz="2000" b="1">
                <a:solidFill>
                  <a:srgbClr val="0000FF"/>
                </a:solidFill>
              </a:rPr>
              <a:t> nước Việt Nam.</a:t>
            </a:r>
          </a:p>
        </p:txBody>
      </p:sp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2895600" y="3886200"/>
            <a:ext cx="5943600" cy="711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FF3300"/>
                </a:solidFill>
              </a:rPr>
              <a:t>Thẳng tay giết hại</a:t>
            </a:r>
            <a:r>
              <a:rPr lang="en-US" sz="2000" b="1">
                <a:solidFill>
                  <a:srgbClr val="0000FF"/>
                </a:solidFill>
              </a:rPr>
              <a:t> các chiến sĩ cách mạng và người dân vô tội.</a:t>
            </a:r>
          </a:p>
        </p:txBody>
      </p:sp>
      <p:sp>
        <p:nvSpPr>
          <p:cNvPr id="16388" name="Line 9"/>
          <p:cNvSpPr>
            <a:spLocks noChangeShapeType="1"/>
          </p:cNvSpPr>
          <p:nvPr/>
        </p:nvSpPr>
        <p:spPr bwMode="auto">
          <a:xfrm>
            <a:off x="2438400" y="4038600"/>
            <a:ext cx="457200" cy="9144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2895600" y="1981200"/>
            <a:ext cx="5943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FF3300"/>
                </a:solidFill>
              </a:rPr>
              <a:t>Phá hoại</a:t>
            </a:r>
            <a:r>
              <a:rPr lang="en-US" sz="2000" b="1">
                <a:solidFill>
                  <a:srgbClr val="0000FF"/>
                </a:solidFill>
              </a:rPr>
              <a:t> Hiệp định Giơ-ne-vơ.</a:t>
            </a:r>
          </a:p>
        </p:txBody>
      </p:sp>
      <p:sp>
        <p:nvSpPr>
          <p:cNvPr id="16390" name="Line 13"/>
          <p:cNvSpPr>
            <a:spLocks noChangeShapeType="1"/>
          </p:cNvSpPr>
          <p:nvPr/>
        </p:nvSpPr>
        <p:spPr bwMode="auto">
          <a:xfrm flipV="1">
            <a:off x="2438400" y="2286000"/>
            <a:ext cx="457200" cy="17526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2895600" y="2819400"/>
            <a:ext cx="5943600" cy="711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FF3300"/>
                </a:solidFill>
              </a:rPr>
              <a:t>Khủng bố dã man</a:t>
            </a:r>
            <a:r>
              <a:rPr lang="en-US" sz="2000" b="1">
                <a:solidFill>
                  <a:srgbClr val="0000FF"/>
                </a:solidFill>
              </a:rPr>
              <a:t> những người đòi hiệp thương tổng tuyển cử.</a:t>
            </a:r>
          </a:p>
        </p:txBody>
      </p:sp>
      <p:sp>
        <p:nvSpPr>
          <p:cNvPr id="16392" name="Line 17"/>
          <p:cNvSpPr>
            <a:spLocks noChangeShapeType="1"/>
          </p:cNvSpPr>
          <p:nvPr/>
        </p:nvSpPr>
        <p:spPr bwMode="auto">
          <a:xfrm flipV="1">
            <a:off x="2438400" y="3276600"/>
            <a:ext cx="457200" cy="7620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18"/>
          <p:cNvSpPr>
            <a:spLocks noChangeShapeType="1"/>
          </p:cNvSpPr>
          <p:nvPr/>
        </p:nvSpPr>
        <p:spPr bwMode="auto">
          <a:xfrm>
            <a:off x="2438400" y="4038600"/>
            <a:ext cx="533400" cy="3810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Text Box 22"/>
          <p:cNvSpPr txBox="1">
            <a:spLocks noChangeArrowheads="1"/>
          </p:cNvSpPr>
          <p:nvPr/>
        </p:nvSpPr>
        <p:spPr bwMode="auto">
          <a:xfrm>
            <a:off x="381000" y="2506663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395" name="Oval 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763000" y="1295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hlinkClick r:id="rId3" action="ppaction://hlinksldjump"/>
              </a:rPr>
              <a:t>H.A</a:t>
            </a:r>
            <a:endParaRPr lang="en-US" sz="1200" b="1"/>
          </a:p>
        </p:txBody>
      </p:sp>
      <p:sp>
        <p:nvSpPr>
          <p:cNvPr id="16396" name="Rectangle 30"/>
          <p:cNvSpPr>
            <a:spLocks noChangeArrowheads="1"/>
          </p:cNvSpPr>
          <p:nvPr/>
        </p:nvSpPr>
        <p:spPr bwMode="auto">
          <a:xfrm>
            <a:off x="228600" y="2971800"/>
            <a:ext cx="22098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0000FF"/>
                </a:solidFill>
              </a:rPr>
              <a:t>  Âm mưu và </a:t>
            </a:r>
          </a:p>
          <a:p>
            <a:r>
              <a:rPr lang="en-US" sz="2400" b="1">
                <a:solidFill>
                  <a:srgbClr val="0000FF"/>
                </a:solidFill>
              </a:rPr>
              <a:t>  tội ác của</a:t>
            </a:r>
          </a:p>
          <a:p>
            <a:r>
              <a:rPr lang="en-US" sz="2400" b="1">
                <a:solidFill>
                  <a:srgbClr val="0000FF"/>
                </a:solidFill>
              </a:rPr>
              <a:t>  Mĩ-Diệm.</a:t>
            </a:r>
          </a:p>
        </p:txBody>
      </p:sp>
      <p:sp>
        <p:nvSpPr>
          <p:cNvPr id="16397" name="Text Box 32"/>
          <p:cNvSpPr txBox="1">
            <a:spLocks noChangeArrowheads="1"/>
          </p:cNvSpPr>
          <p:nvPr/>
        </p:nvSpPr>
        <p:spPr bwMode="auto">
          <a:xfrm>
            <a:off x="1752600" y="776288"/>
            <a:ext cx="5334000" cy="51911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</a:rPr>
              <a:t>Bài 19</a:t>
            </a:r>
            <a:r>
              <a:rPr lang="en-US" sz="2800" b="1">
                <a:solidFill>
                  <a:srgbClr val="0000FF"/>
                </a:solidFill>
              </a:rPr>
              <a:t> : Nước nhà bị chia cắt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31"/>
          <p:cNvGrpSpPr>
            <a:grpSpLocks noChangeAspect="1"/>
          </p:cNvGrpSpPr>
          <p:nvPr/>
        </p:nvGrpSpPr>
        <p:grpSpPr bwMode="auto">
          <a:xfrm>
            <a:off x="228600" y="209550"/>
            <a:ext cx="8915400" cy="6648450"/>
            <a:chOff x="1800" y="6906"/>
            <a:chExt cx="8640" cy="6442"/>
          </a:xfrm>
        </p:grpSpPr>
        <p:sp>
          <p:nvSpPr>
            <p:cNvPr id="17415" name="AutoShape 32"/>
            <p:cNvSpPr>
              <a:spLocks noChangeAspect="1" noChangeArrowheads="1"/>
            </p:cNvSpPr>
            <p:nvPr/>
          </p:nvSpPr>
          <p:spPr bwMode="auto">
            <a:xfrm>
              <a:off x="1800" y="6906"/>
              <a:ext cx="8640" cy="6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Text Box 33"/>
            <p:cNvSpPr txBox="1">
              <a:spLocks noChangeArrowheads="1"/>
            </p:cNvSpPr>
            <p:nvPr/>
          </p:nvSpPr>
          <p:spPr bwMode="auto">
            <a:xfrm>
              <a:off x="4331" y="7577"/>
              <a:ext cx="18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6693" tIns="28346" rIns="56693" bIns="28346"/>
            <a:lstStyle/>
            <a:p>
              <a:endParaRPr lang="en-US"/>
            </a:p>
          </p:txBody>
        </p:sp>
        <p:pic>
          <p:nvPicPr>
            <p:cNvPr id="17417" name="Picture 34" descr="diemsangm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60" y="6906"/>
              <a:ext cx="3799" cy="2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8" name="Text Box 35"/>
            <p:cNvSpPr txBox="1">
              <a:spLocks noChangeArrowheads="1"/>
            </p:cNvSpPr>
            <p:nvPr/>
          </p:nvSpPr>
          <p:spPr bwMode="auto">
            <a:xfrm>
              <a:off x="4305" y="9339"/>
              <a:ext cx="2895" cy="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6693" tIns="28346" rIns="56693" bIns="28346"/>
            <a:lstStyle/>
            <a:p>
              <a:pPr algn="ctr"/>
              <a:r>
                <a:rPr lang="en-US" sz="2000" b="1">
                  <a:solidFill>
                    <a:srgbClr val="FF3300"/>
                  </a:solidFill>
                </a:rPr>
                <a:t>Ngô Đình Diệm bắt tay </a:t>
              </a:r>
            </a:p>
            <a:p>
              <a:pPr algn="ctr"/>
              <a:r>
                <a:rPr lang="en-US" sz="2000" b="1">
                  <a:solidFill>
                    <a:srgbClr val="FF3300"/>
                  </a:solidFill>
                </a:rPr>
                <a:t>với đế quốc Mĩ</a:t>
              </a:r>
              <a:endParaRPr lang="en-US" sz="3200">
                <a:solidFill>
                  <a:srgbClr val="FF3300"/>
                </a:solidFill>
              </a:endParaRPr>
            </a:p>
          </p:txBody>
        </p:sp>
        <p:pic>
          <p:nvPicPr>
            <p:cNvPr id="17419" name="Picture 36" descr="mayche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00" y="10035"/>
              <a:ext cx="3724" cy="2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20" name="Group 37"/>
            <p:cNvGrpSpPr>
              <a:grpSpLocks/>
            </p:cNvGrpSpPr>
            <p:nvPr/>
          </p:nvGrpSpPr>
          <p:grpSpPr bwMode="auto">
            <a:xfrm>
              <a:off x="5897" y="10011"/>
              <a:ext cx="4022" cy="3337"/>
              <a:chOff x="4272" y="2448"/>
              <a:chExt cx="1285" cy="1946"/>
            </a:xfrm>
          </p:grpSpPr>
          <p:pic>
            <p:nvPicPr>
              <p:cNvPr id="17423" name="Picture 38" descr="8PhuNu_VietNam48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272" y="2448"/>
                <a:ext cx="1285" cy="1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24" name="Text Box 39"/>
              <p:cNvSpPr txBox="1">
                <a:spLocks noChangeArrowheads="1"/>
              </p:cNvSpPr>
              <p:nvPr/>
            </p:nvSpPr>
            <p:spPr bwMode="auto">
              <a:xfrm>
                <a:off x="4409" y="3994"/>
                <a:ext cx="965" cy="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6693" tIns="28346" rIns="56693" bIns="28346"/>
              <a:lstStyle/>
              <a:p>
                <a:pPr algn="ctr"/>
                <a:r>
                  <a:rPr lang="en-US" b="1">
                    <a:solidFill>
                      <a:srgbClr val="FF3300"/>
                    </a:solidFill>
                  </a:rPr>
                  <a:t>Chính quyền Mĩ – Diệm</a:t>
                </a:r>
              </a:p>
              <a:p>
                <a:pPr algn="ctr"/>
                <a:r>
                  <a:rPr lang="en-US" b="1">
                    <a:solidFill>
                      <a:srgbClr val="FF3300"/>
                    </a:solidFill>
                  </a:rPr>
                  <a:t>đàn áp người dân vô tội</a:t>
                </a:r>
                <a:endParaRPr lang="en-US" sz="2800" b="1">
                  <a:solidFill>
                    <a:srgbClr val="FF3300"/>
                  </a:solidFill>
                </a:endParaRPr>
              </a:p>
            </p:txBody>
          </p:sp>
        </p:grpSp>
        <p:sp>
          <p:nvSpPr>
            <p:cNvPr id="17421" name="Text Box 40"/>
            <p:cNvSpPr txBox="1">
              <a:spLocks noChangeArrowheads="1"/>
            </p:cNvSpPr>
            <p:nvPr/>
          </p:nvSpPr>
          <p:spPr bwMode="auto">
            <a:xfrm>
              <a:off x="1874" y="12746"/>
              <a:ext cx="3650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6693" tIns="28346" rIns="56693" bIns="28346"/>
            <a:lstStyle/>
            <a:p>
              <a:endParaRPr lang="en-US"/>
            </a:p>
          </p:txBody>
        </p:sp>
        <p:sp>
          <p:nvSpPr>
            <p:cNvPr id="17422" name="Text Box 41"/>
            <p:cNvSpPr txBox="1">
              <a:spLocks noChangeArrowheads="1"/>
            </p:cNvSpPr>
            <p:nvPr/>
          </p:nvSpPr>
          <p:spPr bwMode="auto">
            <a:xfrm>
              <a:off x="1800" y="12790"/>
              <a:ext cx="3724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6693" tIns="28346" rIns="56693" bIns="28346"/>
            <a:lstStyle/>
            <a:p>
              <a:pPr algn="ctr"/>
              <a:r>
                <a:rPr lang="en-US" sz="2000" b="1">
                  <a:solidFill>
                    <a:srgbClr val="FF3300"/>
                  </a:solidFill>
                </a:rPr>
                <a:t>Máy chém</a:t>
              </a:r>
              <a:endParaRPr lang="en-US" sz="3200">
                <a:solidFill>
                  <a:srgbClr val="FF3300"/>
                </a:solidFill>
              </a:endParaRPr>
            </a:p>
          </p:txBody>
        </p:sp>
      </p:grpSp>
      <p:sp>
        <p:nvSpPr>
          <p:cNvPr id="17411" name="Oval 4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hlinkClick r:id="rId6" action="ppaction://hlinksldjump"/>
              </a:rPr>
              <a:t>H.A</a:t>
            </a:r>
            <a:endParaRPr lang="en-US" sz="1200" b="1"/>
          </a:p>
        </p:txBody>
      </p:sp>
      <p:sp>
        <p:nvSpPr>
          <p:cNvPr id="17412" name="Text Box 44"/>
          <p:cNvSpPr txBox="1">
            <a:spLocks noChangeArrowheads="1"/>
          </p:cNvSpPr>
          <p:nvPr/>
        </p:nvSpPr>
        <p:spPr bwMode="auto">
          <a:xfrm>
            <a:off x="5791200" y="2286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3300"/>
                </a:solidFill>
              </a:rPr>
              <a:t>H.1</a:t>
            </a:r>
          </a:p>
        </p:txBody>
      </p:sp>
      <p:sp>
        <p:nvSpPr>
          <p:cNvPr id="17413" name="Text Box 45"/>
          <p:cNvSpPr txBox="1">
            <a:spLocks noChangeArrowheads="1"/>
          </p:cNvSpPr>
          <p:nvPr/>
        </p:nvSpPr>
        <p:spPr bwMode="auto">
          <a:xfrm>
            <a:off x="3429000" y="339725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3300"/>
                </a:solidFill>
              </a:rPr>
              <a:t>H.2</a:t>
            </a:r>
          </a:p>
        </p:txBody>
      </p:sp>
      <p:sp>
        <p:nvSpPr>
          <p:cNvPr id="17414" name="Text Box 46"/>
          <p:cNvSpPr txBox="1">
            <a:spLocks noChangeArrowheads="1"/>
          </p:cNvSpPr>
          <p:nvPr/>
        </p:nvSpPr>
        <p:spPr bwMode="auto">
          <a:xfrm>
            <a:off x="8001000" y="339725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3300"/>
                </a:solidFill>
              </a:rPr>
              <a:t>H.3</a:t>
            </a:r>
          </a:p>
        </p:txBody>
      </p:sp>
    </p:spTree>
  </p:cSld>
  <p:clrMapOvr>
    <a:masterClrMapping/>
  </p:clrMapOvr>
  <p:transition spd="slow" advTm="5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1"/>
          <p:cNvSpPr txBox="1">
            <a:spLocks noChangeArrowheads="1"/>
          </p:cNvSpPr>
          <p:nvPr/>
        </p:nvSpPr>
        <p:spPr bwMode="auto">
          <a:xfrm>
            <a:off x="2362200" y="45720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Những cuộc thảm sát của  Ngô Đình Diệm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8435" name="AutoShape 1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638800" y="6477000"/>
            <a:ext cx="609600" cy="381000"/>
          </a:xfrm>
          <a:prstGeom prst="lef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T. CHỦ</a:t>
            </a:r>
          </a:p>
        </p:txBody>
      </p:sp>
      <p:sp>
        <p:nvSpPr>
          <p:cNvPr id="18436" name="Text Box 15"/>
          <p:cNvSpPr txBox="1">
            <a:spLocks noChangeArrowheads="1"/>
          </p:cNvSpPr>
          <p:nvPr/>
        </p:nvSpPr>
        <p:spPr bwMode="auto">
          <a:xfrm>
            <a:off x="1752600" y="762000"/>
            <a:ext cx="5334000" cy="51911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</a:rPr>
              <a:t>Bài 19</a:t>
            </a:r>
            <a:r>
              <a:rPr lang="en-US" sz="2800" b="1">
                <a:solidFill>
                  <a:srgbClr val="0000FF"/>
                </a:solidFill>
              </a:rPr>
              <a:t> : Nước nhà bị chia cắt</a:t>
            </a:r>
          </a:p>
        </p:txBody>
      </p:sp>
      <p:sp>
        <p:nvSpPr>
          <p:cNvPr id="18437" name="Text Box 28"/>
          <p:cNvSpPr txBox="1">
            <a:spLocks noChangeArrowheads="1"/>
          </p:cNvSpPr>
          <p:nvPr/>
        </p:nvSpPr>
        <p:spPr bwMode="auto">
          <a:xfrm>
            <a:off x="533400" y="5029200"/>
            <a:ext cx="8001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3300"/>
                </a:solidFill>
              </a:rPr>
              <a:t>        Chính quyền Ngô Đình Diệm đã gây ra hàng loạt vụ thảm sát ở chợ Được, Vĩnh Trinh (Quảng Nam), Hướng Điền (Quảng Trị),…Đặc biệt 1-12-1958, chúng bỏ thuốc độc vào nước uống, cơm ăn đầu độc 6000 người ở nhà tù Phú Lợi (nay thuộc tỉnh Bình Dương) làm hơn 1000 người bị chết.</a:t>
            </a:r>
          </a:p>
        </p:txBody>
      </p:sp>
      <p:sp>
        <p:nvSpPr>
          <p:cNvPr id="18438" name="Oval 29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4876800" y="6629400"/>
            <a:ext cx="533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/>
              <a:t>phim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762000" y="2895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Muốn xoá bỏ nỗi đau chia cắt, dân tộc ta phải làm gì ?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685800" y="3810000"/>
            <a:ext cx="792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FF3300"/>
                </a:solidFill>
                <a:latin typeface="Arial"/>
              </a:rPr>
              <a:t> </a:t>
            </a:r>
            <a:r>
              <a:rPr 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Chúng ta lại phải tiếp tục đứng lên cầm súng chống đế quốc Mĩ và bọn tay sai.</a:t>
            </a:r>
          </a:p>
        </p:txBody>
      </p:sp>
      <p:sp>
        <p:nvSpPr>
          <p:cNvPr id="19461" name="Oval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hlinkClick r:id="rId5" action="ppaction://hlinksldjump"/>
              </a:rPr>
              <a:t>H.A</a:t>
            </a:r>
            <a:endParaRPr lang="en-US" sz="1200"/>
          </a:p>
        </p:txBody>
      </p:sp>
      <p:sp>
        <p:nvSpPr>
          <p:cNvPr id="19462" name="Text Box 15"/>
          <p:cNvSpPr txBox="1">
            <a:spLocks noChangeArrowheads="1"/>
          </p:cNvSpPr>
          <p:nvPr/>
        </p:nvSpPr>
        <p:spPr bwMode="auto">
          <a:xfrm>
            <a:off x="1752600" y="776288"/>
            <a:ext cx="5334000" cy="51911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</a:rPr>
              <a:t>Bài 19</a:t>
            </a:r>
            <a:r>
              <a:rPr lang="en-US" sz="2800" b="1">
                <a:solidFill>
                  <a:srgbClr val="0000FF"/>
                </a:solidFill>
              </a:rPr>
              <a:t> : Nước nhà bị chia cắt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4"/>
          <p:cNvSpPr txBox="1">
            <a:spLocks noChangeArrowheads="1"/>
          </p:cNvSpPr>
          <p:nvPr/>
        </p:nvSpPr>
        <p:spPr bwMode="auto">
          <a:xfrm>
            <a:off x="1752600" y="776288"/>
            <a:ext cx="5334000" cy="51911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</a:rPr>
              <a:t>Bài 19</a:t>
            </a:r>
            <a:r>
              <a:rPr lang="en-US" sz="2800" b="1">
                <a:solidFill>
                  <a:srgbClr val="0000FF"/>
                </a:solidFill>
              </a:rPr>
              <a:t> : Nước nhà bị chia cắt</a:t>
            </a:r>
          </a:p>
        </p:txBody>
      </p:sp>
      <p:grpSp>
        <p:nvGrpSpPr>
          <p:cNvPr id="20483" name="Group 5"/>
          <p:cNvGrpSpPr>
            <a:grpSpLocks/>
          </p:cNvGrpSpPr>
          <p:nvPr/>
        </p:nvGrpSpPr>
        <p:grpSpPr bwMode="auto">
          <a:xfrm>
            <a:off x="152400" y="1371600"/>
            <a:ext cx="8915400" cy="4191000"/>
            <a:chOff x="624" y="816"/>
            <a:chExt cx="4896" cy="1584"/>
          </a:xfrm>
        </p:grpSpPr>
        <p:pic>
          <p:nvPicPr>
            <p:cNvPr id="20486" name="Picture 6" descr="bieutinhchongDie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64" y="816"/>
              <a:ext cx="2256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Picture 7" descr="BieuTinhChongNDDie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" y="816"/>
              <a:ext cx="2304" cy="1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946150" y="5562600"/>
            <a:ext cx="7207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Một số hình ảnh về cuộc đấu tranh của nhân dân ta chống chính quyền Mĩ - Diệm</a:t>
            </a:r>
          </a:p>
        </p:txBody>
      </p:sp>
      <p:sp>
        <p:nvSpPr>
          <p:cNvPr id="20485" name="AutoShap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763000" y="609600"/>
            <a:ext cx="381000" cy="609600"/>
          </a:xfrm>
          <a:prstGeom prst="up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609600" y="22860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 u="sng"/>
              <a:t>Câu 1</a:t>
            </a:r>
            <a:r>
              <a:rPr lang="en-US" sz="2000"/>
              <a:t>: </a:t>
            </a:r>
            <a:r>
              <a:rPr lang="en-US" sz="2000" b="1">
                <a:solidFill>
                  <a:srgbClr val="0000E2"/>
                </a:solidFill>
              </a:rPr>
              <a:t>Chiến dịch Điện Biên Phủ được bắt đầu vào ngày tháng năm nào ?</a:t>
            </a:r>
            <a:r>
              <a:rPr lang="en-US" sz="2000">
                <a:solidFill>
                  <a:srgbClr val="FF9933"/>
                </a:solidFill>
              </a:rPr>
              <a:t> </a:t>
            </a:r>
          </a:p>
        </p:txBody>
      </p:sp>
      <p:sp>
        <p:nvSpPr>
          <p:cNvPr id="31758" name="AutoShape 14"/>
          <p:cNvSpPr>
            <a:spLocks noChangeArrowheads="1"/>
          </p:cNvSpPr>
          <p:nvPr/>
        </p:nvSpPr>
        <p:spPr bwMode="gray">
          <a:xfrm>
            <a:off x="2819400" y="3276600"/>
            <a:ext cx="33528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rgbClr val="FFFF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>
                <a:solidFill>
                  <a:srgbClr val="CC00CC"/>
                </a:solidFill>
                <a:latin typeface="Arial"/>
              </a:rPr>
              <a:t>A.      13-3-1954</a:t>
            </a:r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gray">
          <a:xfrm>
            <a:off x="2819400" y="3962400"/>
            <a:ext cx="33528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rgbClr val="FFFF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>
                <a:solidFill>
                  <a:srgbClr val="CC00CC"/>
                </a:solidFill>
                <a:latin typeface="Arial"/>
              </a:rPr>
              <a:t>B.     	 30-3-1955</a:t>
            </a:r>
            <a:endParaRPr lang="en-US" sz="2400">
              <a:solidFill>
                <a:srgbClr val="CC00CC"/>
              </a:solidFill>
              <a:latin typeface="Arial"/>
            </a:endParaRPr>
          </a:p>
        </p:txBody>
      </p:sp>
      <p:sp>
        <p:nvSpPr>
          <p:cNvPr id="31760" name="AutoShape 16"/>
          <p:cNvSpPr>
            <a:spLocks noChangeArrowheads="1"/>
          </p:cNvSpPr>
          <p:nvPr/>
        </p:nvSpPr>
        <p:spPr bwMode="gray">
          <a:xfrm>
            <a:off x="2819400" y="4800600"/>
            <a:ext cx="33528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rgbClr val="FFFF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>
                <a:solidFill>
                  <a:srgbClr val="CC00CC"/>
                </a:solidFill>
                <a:latin typeface="Arial"/>
              </a:rPr>
              <a:t>C.      1- 5- 1954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609600" y="1704975"/>
            <a:ext cx="2735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u="sng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Kiểm tra bài cũ</a:t>
            </a:r>
          </a:p>
        </p:txBody>
      </p:sp>
      <p:pic>
        <p:nvPicPr>
          <p:cNvPr id="31763" name="Picture 19" descr="SugarwareZ-00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9718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5" name="Picture 2" descr="E:\www.blogtinhoc.net - Vista Sidebar for XP v.2.2\Vista Sidebar for XP v.2.2\Vista 5744 Gadgets Pack 2\Xaml Clock.Gadget\dra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4958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685800" y="48768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</a:rPr>
              <a:t>20 giây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0" dur="2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/>
      <p:bldP spid="31758" grpId="0" animBg="1"/>
      <p:bldP spid="31759" grpId="0" animBg="1"/>
      <p:bldP spid="31759" grpId="1" animBg="1"/>
      <p:bldP spid="31760" grpId="0" animBg="1"/>
      <p:bldP spid="31760" grpId="1" animBg="1"/>
      <p:bldP spid="31762" grpId="0"/>
      <p:bldP spid="31766" grpId="0"/>
      <p:bldP spid="3176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4"/>
          <p:cNvSpPr txBox="1">
            <a:spLocks noChangeArrowheads="1"/>
          </p:cNvSpPr>
          <p:nvPr/>
        </p:nvSpPr>
        <p:spPr bwMode="auto">
          <a:xfrm>
            <a:off x="1219200" y="19050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 </a:t>
            </a:r>
            <a:r>
              <a:rPr lang="en-US" b="1">
                <a:solidFill>
                  <a:srgbClr val="0000FF"/>
                </a:solidFill>
              </a:rPr>
              <a:t>Hiệp định Giơ-ne-vơ gồm mấy nội dung?</a:t>
            </a:r>
            <a:r>
              <a:rPr lang="en-US" sz="2000" b="1">
                <a:solidFill>
                  <a:srgbClr val="FF3300"/>
                </a:solidFill>
              </a:rPr>
              <a:t>     </a:t>
            </a:r>
          </a:p>
        </p:txBody>
      </p:sp>
      <p:sp>
        <p:nvSpPr>
          <p:cNvPr id="21507" name="Oval 2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239000" y="6629400"/>
            <a:ext cx="838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00" b="1"/>
              <a:t>Hình </a:t>
            </a:r>
            <a:r>
              <a:rPr lang="en-US" sz="700" b="1">
                <a:hlinkClick r:id="rId5" action="ppaction://hlinksldjump"/>
              </a:rPr>
              <a:t>Hội</a:t>
            </a:r>
            <a:r>
              <a:rPr lang="en-US" sz="700" b="1"/>
              <a:t> nghị</a:t>
            </a:r>
          </a:p>
        </p:txBody>
      </p:sp>
      <p:sp>
        <p:nvSpPr>
          <p:cNvPr id="21508" name="Oval 2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153400" y="6705600"/>
            <a:ext cx="6096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Bản đồ</a:t>
            </a:r>
          </a:p>
        </p:txBody>
      </p:sp>
      <p:sp>
        <p:nvSpPr>
          <p:cNvPr id="21509" name="Oval 3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FF3300"/>
                </a:solidFill>
              </a:rPr>
              <a:t>ý</a:t>
            </a:r>
          </a:p>
        </p:txBody>
      </p: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838200" y="3124200"/>
            <a:ext cx="7696200" cy="2052638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  </a:t>
            </a:r>
            <a:r>
              <a:rPr lang="en-US" sz="2000" b="1">
                <a:solidFill>
                  <a:srgbClr val="FF3300"/>
                </a:solidFill>
              </a:rPr>
              <a:t>-Theo Hiệp định Giơ-ne-vơ sông Bến Hải là giới tuyến phân chia tạm thời hai miền Nam-Bắc.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-Đến tháng 7/1956, nhân dân hai miền Nam-Bắc sẽ tiến hành tổng tuyển cử, thống nhất đất nước.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- Quân Pháp sẽ rút khỏi miền Bắc, chuyển vào miền Nam.</a:t>
            </a:r>
          </a:p>
        </p:txBody>
      </p:sp>
      <p:sp>
        <p:nvSpPr>
          <p:cNvPr id="21511" name="Text Box 32"/>
          <p:cNvSpPr txBox="1">
            <a:spLocks noChangeArrowheads="1"/>
          </p:cNvSpPr>
          <p:nvPr/>
        </p:nvSpPr>
        <p:spPr bwMode="auto">
          <a:xfrm>
            <a:off x="1752600" y="13716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</a:rPr>
              <a:t>Thảo luận nhóm đôi</a:t>
            </a:r>
          </a:p>
        </p:txBody>
      </p:sp>
      <p:sp>
        <p:nvSpPr>
          <p:cNvPr id="21512" name="Text Box 34"/>
          <p:cNvSpPr txBox="1">
            <a:spLocks noChangeArrowheads="1"/>
          </p:cNvSpPr>
          <p:nvPr/>
        </p:nvSpPr>
        <p:spPr bwMode="auto">
          <a:xfrm>
            <a:off x="1752600" y="776288"/>
            <a:ext cx="5334000" cy="51911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</a:rPr>
              <a:t>Bài 19</a:t>
            </a:r>
            <a:r>
              <a:rPr lang="en-US" sz="2800" b="1">
                <a:solidFill>
                  <a:srgbClr val="0000FF"/>
                </a:solidFill>
              </a:rPr>
              <a:t> : Nước nhà bị chia cắt</a:t>
            </a:r>
          </a:p>
        </p:txBody>
      </p:sp>
      <p:sp>
        <p:nvSpPr>
          <p:cNvPr id="21513" name="AutoShape 36"/>
          <p:cNvSpPr>
            <a:spLocks noChangeArrowheads="1"/>
          </p:cNvSpPr>
          <p:nvPr/>
        </p:nvSpPr>
        <p:spPr bwMode="auto">
          <a:xfrm>
            <a:off x="838200" y="13716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AutoShape 37"/>
          <p:cNvSpPr>
            <a:spLocks noChangeArrowheads="1"/>
          </p:cNvSpPr>
          <p:nvPr/>
        </p:nvSpPr>
        <p:spPr bwMode="auto">
          <a:xfrm>
            <a:off x="1371600" y="1371600"/>
            <a:ext cx="304800" cy="381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Text Box 38"/>
          <p:cNvSpPr txBox="1">
            <a:spLocks noChangeArrowheads="1"/>
          </p:cNvSpPr>
          <p:nvPr/>
        </p:nvSpPr>
        <p:spPr bwMode="auto">
          <a:xfrm>
            <a:off x="1295400" y="25908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Đó là những nội dung nào?</a:t>
            </a: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44071" name="Text Box 39"/>
          <p:cNvSpPr txBox="1">
            <a:spLocks noChangeArrowheads="1"/>
          </p:cNvSpPr>
          <p:nvPr/>
        </p:nvSpPr>
        <p:spPr bwMode="auto">
          <a:xfrm>
            <a:off x="6705600" y="1981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3 nội dung</a:t>
            </a:r>
          </a:p>
        </p:txBody>
      </p:sp>
      <p:pic>
        <p:nvPicPr>
          <p:cNvPr id="44072" name="Picture 2" descr="E:\www.blogtinhoc.net - Vista Sidebar for XP v.2.2\Vista Sidebar for XP v.2.2\Vista 5744 Gadgets Pack 2\UltimateX Clocks.Gadget\images\cronometer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685800"/>
            <a:ext cx="1600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73" name="Line 41"/>
          <p:cNvSpPr>
            <a:spLocks noChangeShapeType="1"/>
          </p:cNvSpPr>
          <p:nvPr/>
        </p:nvSpPr>
        <p:spPr bwMode="auto">
          <a:xfrm flipV="1">
            <a:off x="8305800" y="838200"/>
            <a:ext cx="0" cy="5334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74" name="Line 42"/>
          <p:cNvSpPr>
            <a:spLocks noChangeShapeType="1"/>
          </p:cNvSpPr>
          <p:nvPr/>
        </p:nvSpPr>
        <p:spPr bwMode="auto">
          <a:xfrm flipV="1">
            <a:off x="8305800" y="990600"/>
            <a:ext cx="228600" cy="381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75" name="Line 43"/>
          <p:cNvSpPr>
            <a:spLocks noChangeShapeType="1"/>
          </p:cNvSpPr>
          <p:nvPr/>
        </p:nvSpPr>
        <p:spPr bwMode="auto">
          <a:xfrm flipV="1">
            <a:off x="8305800" y="1295400"/>
            <a:ext cx="381000" cy="762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76" name="Oval 44"/>
          <p:cNvSpPr>
            <a:spLocks noChangeArrowheads="1"/>
          </p:cNvSpPr>
          <p:nvPr/>
        </p:nvSpPr>
        <p:spPr bwMode="auto">
          <a:xfrm>
            <a:off x="8029575" y="1143000"/>
            <a:ext cx="504825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CC00CC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3" dur="20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3" grpId="0" animBg="1"/>
      <p:bldP spid="44071" grpId="0"/>
      <p:bldP spid="44073" grpId="0" animBg="1"/>
      <p:bldP spid="44074" grpId="0" animBg="1"/>
      <p:bldP spid="44075" grpId="0" animBg="1"/>
      <p:bldP spid="44076" grpId="0" animBg="1"/>
      <p:bldP spid="4407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447800" y="2819400"/>
            <a:ext cx="6553200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**Hiệp định Giơ-ne-vơ thể hiện mong muốn độc lập, tự do và thống nhất đất nước của dân tộc ta</a:t>
            </a:r>
          </a:p>
        </p:txBody>
      </p:sp>
      <p:sp>
        <p:nvSpPr>
          <p:cNvPr id="22531" name="Text Box 11"/>
          <p:cNvSpPr txBox="1">
            <a:spLocks noChangeArrowheads="1"/>
          </p:cNvSpPr>
          <p:nvPr/>
        </p:nvSpPr>
        <p:spPr bwMode="auto">
          <a:xfrm>
            <a:off x="533400" y="19050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00CC"/>
                </a:solidFill>
              </a:rPr>
              <a:t>    </a:t>
            </a:r>
            <a:r>
              <a:rPr lang="en-US" sz="2000" b="1">
                <a:solidFill>
                  <a:srgbClr val="FF3300"/>
                </a:solidFill>
              </a:rPr>
              <a:t>Hiệp định Giơ-ne-vơ thể hiện mong muốn gì của dân tộc ta ?</a:t>
            </a:r>
          </a:p>
        </p:txBody>
      </p:sp>
      <p:sp>
        <p:nvSpPr>
          <p:cNvPr id="22532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6400800"/>
            <a:ext cx="609600" cy="457200"/>
          </a:xfrm>
          <a:prstGeom prst="lef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/>
              <a:t>T.CHỦ</a:t>
            </a:r>
          </a:p>
        </p:txBody>
      </p:sp>
      <p:sp>
        <p:nvSpPr>
          <p:cNvPr id="22533" name="Text Box 15"/>
          <p:cNvSpPr txBox="1">
            <a:spLocks noChangeArrowheads="1"/>
          </p:cNvSpPr>
          <p:nvPr/>
        </p:nvSpPr>
        <p:spPr bwMode="auto">
          <a:xfrm>
            <a:off x="1752600" y="776288"/>
            <a:ext cx="5334000" cy="51911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</a:rPr>
              <a:t>Bài 19</a:t>
            </a:r>
            <a:r>
              <a:rPr lang="en-US" sz="2800" b="1">
                <a:solidFill>
                  <a:srgbClr val="0000FF"/>
                </a:solidFill>
              </a:rPr>
              <a:t> : Nước nhà bị chia cắt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Hiep dinh Geneve 19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7239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6"/>
          <p:cNvSpPr>
            <a:spLocks noRot="1" noChangeArrowheads="1"/>
          </p:cNvSpPr>
          <p:nvPr/>
        </p:nvSpPr>
        <p:spPr bwMode="auto">
          <a:xfrm>
            <a:off x="1981200" y="5943600"/>
            <a:ext cx="571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>
                <a:solidFill>
                  <a:srgbClr val="0000FF"/>
                </a:solidFill>
              </a:rPr>
              <a:t>    </a:t>
            </a:r>
            <a:r>
              <a:rPr lang="en-US" sz="2000" b="1">
                <a:solidFill>
                  <a:srgbClr val="0000FF"/>
                </a:solidFill>
              </a:rPr>
              <a:t>Hội nghị Giơ-ne-vơ - 1954</a:t>
            </a:r>
          </a:p>
        </p:txBody>
      </p:sp>
      <p:sp>
        <p:nvSpPr>
          <p:cNvPr id="23556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lef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HĐ1</a:t>
            </a:r>
          </a:p>
        </p:txBody>
      </p:sp>
      <p:sp>
        <p:nvSpPr>
          <p:cNvPr id="23557" name="Oval 13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7924800" y="6629400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phim</a:t>
            </a:r>
          </a:p>
        </p:txBody>
      </p:sp>
      <p:sp>
        <p:nvSpPr>
          <p:cNvPr id="23558" name="Text Box 15"/>
          <p:cNvSpPr txBox="1">
            <a:spLocks noChangeArrowheads="1"/>
          </p:cNvSpPr>
          <p:nvPr/>
        </p:nvSpPr>
        <p:spPr bwMode="auto">
          <a:xfrm>
            <a:off x="1752600" y="776288"/>
            <a:ext cx="5334000" cy="51911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</a:rPr>
              <a:t>Bài 19</a:t>
            </a:r>
            <a:r>
              <a:rPr lang="en-US" sz="2800" b="1">
                <a:solidFill>
                  <a:srgbClr val="0000FF"/>
                </a:solidFill>
              </a:rPr>
              <a:t> : Nước nhà bị chia cắt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3" descr="2569_ban_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5863"/>
            <a:ext cx="4419600" cy="56721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998" name="Picture 14" descr="QuangTri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196975"/>
            <a:ext cx="4191000" cy="56610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999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71600" y="3200400"/>
            <a:ext cx="304800" cy="304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Freeform 16"/>
          <p:cNvSpPr>
            <a:spLocks/>
          </p:cNvSpPr>
          <p:nvPr/>
        </p:nvSpPr>
        <p:spPr bwMode="auto">
          <a:xfrm>
            <a:off x="5638800" y="2533650"/>
            <a:ext cx="2057400" cy="742950"/>
          </a:xfrm>
          <a:custGeom>
            <a:avLst/>
            <a:gdLst>
              <a:gd name="T0" fmla="*/ 0 w 672"/>
              <a:gd name="T1" fmla="*/ 2147483647 h 344"/>
              <a:gd name="T2" fmla="*/ 2147483647 w 672"/>
              <a:gd name="T3" fmla="*/ 2147483647 h 344"/>
              <a:gd name="T4" fmla="*/ 2147483647 w 672"/>
              <a:gd name="T5" fmla="*/ 2147483647 h 344"/>
              <a:gd name="T6" fmla="*/ 2147483647 w 672"/>
              <a:gd name="T7" fmla="*/ 2147483647 h 344"/>
              <a:gd name="T8" fmla="*/ 2147483647 w 672"/>
              <a:gd name="T9" fmla="*/ 2147483647 h 344"/>
              <a:gd name="T10" fmla="*/ 2147483647 w 672"/>
              <a:gd name="T11" fmla="*/ 2147483647 h 344"/>
              <a:gd name="T12" fmla="*/ 2147483647 w 672"/>
              <a:gd name="T13" fmla="*/ 2147483647 h 344"/>
              <a:gd name="T14" fmla="*/ 2147483647 w 672"/>
              <a:gd name="T15" fmla="*/ 2147483647 h 344"/>
              <a:gd name="T16" fmla="*/ 2147483647 w 672"/>
              <a:gd name="T17" fmla="*/ 2147483647 h 344"/>
              <a:gd name="T18" fmla="*/ 2147483647 w 672"/>
              <a:gd name="T19" fmla="*/ 2147483647 h 344"/>
              <a:gd name="T20" fmla="*/ 2147483647 w 672"/>
              <a:gd name="T21" fmla="*/ 0 h 344"/>
              <a:gd name="T22" fmla="*/ 2147483647 w 672"/>
              <a:gd name="T23" fmla="*/ 2147483647 h 344"/>
              <a:gd name="T24" fmla="*/ 2147483647 w 672"/>
              <a:gd name="T25" fmla="*/ 0 h 3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72"/>
              <a:gd name="T40" fmla="*/ 0 h 344"/>
              <a:gd name="T41" fmla="*/ 672 w 672"/>
              <a:gd name="T42" fmla="*/ 344 h 3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72" h="344">
                <a:moveTo>
                  <a:pt x="0" y="336"/>
                </a:moveTo>
                <a:cubicBezTo>
                  <a:pt x="16" y="340"/>
                  <a:pt x="32" y="344"/>
                  <a:pt x="48" y="336"/>
                </a:cubicBezTo>
                <a:cubicBezTo>
                  <a:pt x="64" y="328"/>
                  <a:pt x="80" y="296"/>
                  <a:pt x="96" y="288"/>
                </a:cubicBezTo>
                <a:cubicBezTo>
                  <a:pt x="112" y="280"/>
                  <a:pt x="120" y="296"/>
                  <a:pt x="144" y="288"/>
                </a:cubicBezTo>
                <a:cubicBezTo>
                  <a:pt x="168" y="280"/>
                  <a:pt x="216" y="256"/>
                  <a:pt x="240" y="240"/>
                </a:cubicBezTo>
                <a:cubicBezTo>
                  <a:pt x="264" y="224"/>
                  <a:pt x="280" y="208"/>
                  <a:pt x="288" y="192"/>
                </a:cubicBezTo>
                <a:cubicBezTo>
                  <a:pt x="296" y="176"/>
                  <a:pt x="264" y="160"/>
                  <a:pt x="288" y="144"/>
                </a:cubicBezTo>
                <a:cubicBezTo>
                  <a:pt x="312" y="128"/>
                  <a:pt x="392" y="104"/>
                  <a:pt x="432" y="96"/>
                </a:cubicBezTo>
                <a:cubicBezTo>
                  <a:pt x="472" y="88"/>
                  <a:pt x="512" y="104"/>
                  <a:pt x="528" y="96"/>
                </a:cubicBezTo>
                <a:cubicBezTo>
                  <a:pt x="544" y="88"/>
                  <a:pt x="520" y="64"/>
                  <a:pt x="528" y="48"/>
                </a:cubicBezTo>
                <a:cubicBezTo>
                  <a:pt x="536" y="32"/>
                  <a:pt x="560" y="0"/>
                  <a:pt x="576" y="0"/>
                </a:cubicBezTo>
                <a:cubicBezTo>
                  <a:pt x="592" y="0"/>
                  <a:pt x="608" y="48"/>
                  <a:pt x="624" y="48"/>
                </a:cubicBezTo>
                <a:cubicBezTo>
                  <a:pt x="640" y="48"/>
                  <a:pt x="664" y="8"/>
                  <a:pt x="672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 flipH="1">
            <a:off x="7467600" y="1828800"/>
            <a:ext cx="381000" cy="6858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7010400" y="1447800"/>
            <a:ext cx="2032000" cy="406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Sông Bến Hải</a:t>
            </a:r>
          </a:p>
        </p:txBody>
      </p:sp>
      <p:sp>
        <p:nvSpPr>
          <p:cNvPr id="24584" name="AutoShap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leftArrow">
            <a:avLst>
              <a:gd name="adj1" fmla="val 50000"/>
              <a:gd name="adj2" fmla="val 357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hlinkClick r:id="rId5" action="ppaction://hlinksldjump"/>
              </a:rPr>
              <a:t>HĐ1</a:t>
            </a:r>
            <a:endParaRPr lang="en-US" sz="1400"/>
          </a:p>
        </p:txBody>
      </p:sp>
      <p:sp>
        <p:nvSpPr>
          <p:cNvPr id="24585" name="Text Box 40"/>
          <p:cNvSpPr txBox="1">
            <a:spLocks noChangeArrowheads="1"/>
          </p:cNvSpPr>
          <p:nvPr/>
        </p:nvSpPr>
        <p:spPr bwMode="auto">
          <a:xfrm>
            <a:off x="1752600" y="609600"/>
            <a:ext cx="5334000" cy="51911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</a:rPr>
              <a:t>Bài 19</a:t>
            </a:r>
            <a:r>
              <a:rPr lang="en-US" sz="2800" b="1">
                <a:solidFill>
                  <a:srgbClr val="0000FF"/>
                </a:solidFill>
              </a:rPr>
              <a:t> : Nước nhà bị chia cắt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 animBg="1"/>
      <p:bldP spid="42000" grpId="0" animBg="1"/>
      <p:bldP spid="42001" grpId="0" animBg="1"/>
      <p:bldP spid="420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"/>
          <p:cNvSpPr txBox="1">
            <a:spLocks noChangeArrowheads="1"/>
          </p:cNvSpPr>
          <p:nvPr/>
        </p:nvSpPr>
        <p:spPr bwMode="auto">
          <a:xfrm>
            <a:off x="1219200" y="21336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000" b="1" u="sng"/>
              <a:t>Câu 2</a:t>
            </a:r>
            <a:r>
              <a:rPr lang="en-US" sz="2000"/>
              <a:t>:</a:t>
            </a:r>
            <a:r>
              <a:rPr lang="en-US" sz="2000" b="1">
                <a:solidFill>
                  <a:srgbClr val="0000E2"/>
                </a:solidFill>
              </a:rPr>
              <a:t>Chiến dịch Điện Biên Phủ được chia làm mấy đợt ?</a:t>
            </a:r>
            <a:r>
              <a:rPr lang="en-US" sz="2800" b="1">
                <a:solidFill>
                  <a:srgbClr val="0000E2"/>
                </a:solidFill>
              </a:rPr>
              <a:t> </a:t>
            </a:r>
            <a:endParaRPr lang="en-US" sz="2800">
              <a:solidFill>
                <a:srgbClr val="0000E2"/>
              </a:solidFill>
            </a:endParaRPr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gray">
          <a:xfrm>
            <a:off x="2743200" y="3276600"/>
            <a:ext cx="32004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rgbClr val="FFFF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>
                <a:solidFill>
                  <a:srgbClr val="CC00CC"/>
                </a:solidFill>
                <a:latin typeface="Arial"/>
              </a:rPr>
              <a:t>A.            2 đợt</a:t>
            </a:r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gray">
          <a:xfrm>
            <a:off x="2743200" y="4038600"/>
            <a:ext cx="3200400" cy="533400"/>
          </a:xfrm>
          <a:prstGeom prst="roundRect">
            <a:avLst>
              <a:gd name="adj" fmla="val 1279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rgbClr val="FFFF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>
                <a:solidFill>
                  <a:srgbClr val="CC00CC"/>
                </a:solidFill>
                <a:latin typeface="Arial"/>
              </a:rPr>
              <a:t>B.             3 đợt</a:t>
            </a:r>
          </a:p>
        </p:txBody>
      </p:sp>
      <p:sp>
        <p:nvSpPr>
          <p:cNvPr id="37901" name="AutoShape 13"/>
          <p:cNvSpPr>
            <a:spLocks noChangeArrowheads="1"/>
          </p:cNvSpPr>
          <p:nvPr/>
        </p:nvSpPr>
        <p:spPr bwMode="gray">
          <a:xfrm>
            <a:off x="2743200" y="4800600"/>
            <a:ext cx="32004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rgbClr val="FFFF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>
                <a:solidFill>
                  <a:srgbClr val="CC00CC"/>
                </a:solidFill>
                <a:latin typeface="Arial"/>
              </a:rPr>
              <a:t>C.             4 đợt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533400" y="1527175"/>
            <a:ext cx="236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 u="sng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Kiểm tra bài cũ</a:t>
            </a:r>
          </a:p>
        </p:txBody>
      </p:sp>
      <p:pic>
        <p:nvPicPr>
          <p:cNvPr id="37910" name="Picture 22" descr="SugarwareZ-00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3962400"/>
            <a:ext cx="914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6" name="Picture 2" descr="E:\www.blogtinhoc.net - Vista Sidebar for XP v.2.2\Vista Sidebar for XP v.2.2\Vista 5744 Gadgets Pack 2\Xaml Clock.Gadget\dra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4196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762000" y="48006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</a:rPr>
              <a:t>20 giây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20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 animBg="1"/>
      <p:bldP spid="37899" grpId="1" animBg="1"/>
      <p:bldP spid="37900" grpId="0" animBg="1"/>
      <p:bldP spid="37901" grpId="0" animBg="1"/>
      <p:bldP spid="37901" grpId="1" animBg="1"/>
      <p:bldP spid="37917" grpId="0"/>
      <p:bldP spid="379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914400" y="2209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 u="sng"/>
              <a:t>Câu 3 </a:t>
            </a:r>
            <a:r>
              <a:rPr lang="en-US" sz="2000"/>
              <a:t>:</a:t>
            </a:r>
            <a:r>
              <a:rPr lang="en-US" sz="2000" b="1">
                <a:solidFill>
                  <a:schemeClr val="accent2"/>
                </a:solidFill>
              </a:rPr>
              <a:t>Chiến dịch Điện Biên Phủ kết thúc vào ngày tháng năm nào ? </a:t>
            </a: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gray">
          <a:xfrm>
            <a:off x="2819400" y="3200400"/>
            <a:ext cx="35052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rgbClr val="FFFF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>
                <a:solidFill>
                  <a:srgbClr val="CC00CC"/>
                </a:solidFill>
                <a:latin typeface="Arial"/>
              </a:rPr>
              <a:t>A.      6- 5 -1954</a:t>
            </a: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gray">
          <a:xfrm>
            <a:off x="2819400" y="3962400"/>
            <a:ext cx="35052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rgbClr val="FFFF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>
                <a:solidFill>
                  <a:srgbClr val="CC00CC"/>
                </a:solidFill>
                <a:latin typeface="Arial"/>
              </a:rPr>
              <a:t>B.     	7- 5 -1954</a:t>
            </a:r>
            <a:endParaRPr lang="en-US" sz="2400">
              <a:solidFill>
                <a:srgbClr val="CC00CC"/>
              </a:solidFill>
              <a:latin typeface="Arial"/>
            </a:endParaRPr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gray">
          <a:xfrm>
            <a:off x="2819400" y="4724400"/>
            <a:ext cx="35052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rgbClr val="FFFF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>
                <a:solidFill>
                  <a:srgbClr val="CC00CC"/>
                </a:solidFill>
                <a:latin typeface="Arial"/>
              </a:rPr>
              <a:t>C.     1- 5 - 1954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533400" y="1679575"/>
            <a:ext cx="236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 u="sng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Kiểm tra bài cũ</a:t>
            </a:r>
          </a:p>
        </p:txBody>
      </p:sp>
      <p:pic>
        <p:nvPicPr>
          <p:cNvPr id="38927" name="Picture 15" descr="SugarwareZ-00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3810000"/>
            <a:ext cx="10858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0" name="Picture 2" descr="E:\www.blogtinhoc.net - Vista Sidebar for XP v.2.2\Vista Sidebar for XP v.2.2\Vista 5744 Gadgets Pack 2\Xaml Clock.Gadget\dra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4196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762000" y="48006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</a:rPr>
              <a:t>20 giây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20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  <p:bldP spid="38918" grpId="1" animBg="1"/>
      <p:bldP spid="38919" grpId="0" animBg="1"/>
      <p:bldP spid="38920" grpId="0" animBg="1"/>
      <p:bldP spid="38920" grpId="1" animBg="1"/>
      <p:bldP spid="38931" grpId="0"/>
      <p:bldP spid="389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990600" y="3733800"/>
            <a:ext cx="7239000" cy="771525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1954-1975 :</a:t>
            </a:r>
            <a:r>
              <a:rPr lang="en-US" sz="2000" b="1">
                <a:solidFill>
                  <a:srgbClr val="0000FF"/>
                </a:solidFill>
              </a:rPr>
              <a:t> </a:t>
            </a:r>
            <a:r>
              <a:rPr lang="en-US" sz="1400" b="1">
                <a:solidFill>
                  <a:srgbClr val="0000FF"/>
                </a:solidFill>
              </a:rPr>
              <a:t> </a:t>
            </a:r>
            <a:r>
              <a:rPr lang="en-US" sz="2000" b="1">
                <a:solidFill>
                  <a:srgbClr val="0000FF"/>
                </a:solidFill>
              </a:rPr>
              <a:t>“Xây dựng Chủ nghĩa xã hội ở miềm Bắc và đấu tranh thống nhất đất nước”.</a:t>
            </a:r>
            <a:r>
              <a:rPr lang="en-US" sz="2400" b="1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990600" y="2743200"/>
            <a:ext cx="7239000" cy="711200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1945-1954:</a:t>
            </a:r>
            <a:r>
              <a:rPr lang="en-US" sz="2000" b="1">
                <a:solidFill>
                  <a:srgbClr val="0000FF"/>
                </a:solidFill>
              </a:rPr>
              <a:t> “Chín năm kháng chiến chống thực dân Pháp bảo vệ độc lập dân tộc”.   </a:t>
            </a: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990600" y="1835150"/>
            <a:ext cx="7239000" cy="711200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 </a:t>
            </a:r>
            <a:r>
              <a:rPr lang="en-US" sz="2000" b="1">
                <a:solidFill>
                  <a:srgbClr val="FF3300"/>
                </a:solidFill>
              </a:rPr>
              <a:t>1858-1945 :</a:t>
            </a:r>
            <a:r>
              <a:rPr lang="en-US" sz="2000" b="1">
                <a:solidFill>
                  <a:srgbClr val="0000FF"/>
                </a:solidFill>
              </a:rPr>
              <a:t> “Hơn tám mươi năm chống thực dân Pháp xâm lược và đô hộ”.   </a:t>
            </a:r>
          </a:p>
        </p:txBody>
      </p:sp>
      <p:sp>
        <p:nvSpPr>
          <p:cNvPr id="78865" name="Text Box 17"/>
          <p:cNvSpPr txBox="1">
            <a:spLocks noChangeArrowheads="1"/>
          </p:cNvSpPr>
          <p:nvPr/>
        </p:nvSpPr>
        <p:spPr bwMode="auto">
          <a:xfrm>
            <a:off x="990600" y="4800600"/>
            <a:ext cx="7239000" cy="711200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1975 đến nay</a:t>
            </a:r>
            <a:r>
              <a:rPr lang="en-US" sz="1400" b="1">
                <a:solidFill>
                  <a:srgbClr val="FF3300"/>
                </a:solidFill>
              </a:rPr>
              <a:t> </a:t>
            </a:r>
            <a:r>
              <a:rPr lang="en-US" sz="2000" b="1">
                <a:solidFill>
                  <a:srgbClr val="FF3300"/>
                </a:solidFill>
              </a:rPr>
              <a:t>:</a:t>
            </a:r>
            <a:r>
              <a:rPr lang="en-US" sz="2000" b="1">
                <a:solidFill>
                  <a:srgbClr val="0000FF"/>
                </a:solidFill>
              </a:rPr>
              <a:t> “Xây dựng Chủ nghĩa xã hội trong cả nước”.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autoRev="1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0" autoRev="1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1000" autoRev="1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autoRev="1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2" grpId="0" animBg="1"/>
      <p:bldP spid="78862" grpId="1" animBg="1"/>
      <p:bldP spid="78863" grpId="0" animBg="1"/>
      <p:bldP spid="78863" grpId="1" animBg="1"/>
      <p:bldP spid="78864" grpId="0" animBg="1"/>
      <p:bldP spid="78864" grpId="1" animBg="1"/>
      <p:bldP spid="78865" grpId="0" animBg="1"/>
      <p:bldP spid="7886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1" name="Picture 11" descr="images856515_images298985_HienLuongtr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76400"/>
            <a:ext cx="4343400" cy="3810000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</p:spPr>
      </p:pic>
      <p:pic>
        <p:nvPicPr>
          <p:cNvPr id="40974" name="Picture 14" descr="hienluong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676400"/>
            <a:ext cx="4267200" cy="3810000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</p:spPr>
      </p:pic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685800" y="5638800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Cầu Hiền Lương bắc qua sông Bến Hải, giới tuyến tạm thời giữa hai miền Nam- Bắc (1954)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1752600" y="776288"/>
            <a:ext cx="5334000" cy="51911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u="sng">
                <a:solidFill>
                  <a:srgbClr val="0000FF"/>
                </a:solidFill>
              </a:rPr>
              <a:t>Bài 19</a:t>
            </a:r>
            <a:r>
              <a:rPr lang="en-US" sz="2800" b="1" i="1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rgbClr val="0000FF"/>
                </a:solidFill>
              </a:rPr>
              <a:t>: Nước nhà bị chia cắt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5" grpId="0"/>
      <p:bldP spid="409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1524000" y="1676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*Tại sao Pháp phải kí Hiệp định Giơ-ne-vơ ? </a:t>
            </a: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1600200" y="4114800"/>
            <a:ext cx="6477000" cy="466725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       Hiệp định kí ngày 21-7-1954</a:t>
            </a:r>
          </a:p>
        </p:txBody>
      </p:sp>
      <p:sp>
        <p:nvSpPr>
          <p:cNvPr id="8196" name="Text Box 28"/>
          <p:cNvSpPr txBox="1">
            <a:spLocks noChangeArrowheads="1"/>
          </p:cNvSpPr>
          <p:nvPr/>
        </p:nvSpPr>
        <p:spPr bwMode="auto">
          <a:xfrm>
            <a:off x="1752600" y="762000"/>
            <a:ext cx="5334000" cy="51911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</a:rPr>
              <a:t>Bài 19</a:t>
            </a:r>
            <a:r>
              <a:rPr lang="en-US" sz="2800" b="1">
                <a:solidFill>
                  <a:srgbClr val="0000FF"/>
                </a:solidFill>
              </a:rPr>
              <a:t> : Nước nhà bị chia cắt</a:t>
            </a:r>
          </a:p>
        </p:txBody>
      </p:sp>
      <p:sp>
        <p:nvSpPr>
          <p:cNvPr id="8197" name="Text Box 29"/>
          <p:cNvSpPr txBox="1">
            <a:spLocks noChangeArrowheads="1"/>
          </p:cNvSpPr>
          <p:nvPr/>
        </p:nvSpPr>
        <p:spPr bwMode="auto">
          <a:xfrm>
            <a:off x="1676400" y="3124200"/>
            <a:ext cx="594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1524000" y="3246438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*Hiệp định được kí vào thời gian nào ?</a:t>
            </a:r>
          </a:p>
        </p:txBody>
      </p:sp>
      <p:sp>
        <p:nvSpPr>
          <p:cNvPr id="43039" name="Text Box 31"/>
          <p:cNvSpPr txBox="1">
            <a:spLocks noChangeArrowheads="1"/>
          </p:cNvSpPr>
          <p:nvPr/>
        </p:nvSpPr>
        <p:spPr bwMode="auto">
          <a:xfrm>
            <a:off x="1447800" y="2286000"/>
            <a:ext cx="6629400" cy="711200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Sau khi Pháp thất bại nặng nề ở Điện Biên Phủ, chúng buộc phải kí hiệp định Giơ-ne-vơ với nước 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3" grpId="0"/>
      <p:bldP spid="43034" grpId="0" animBg="1"/>
      <p:bldP spid="43038" grpId="0"/>
      <p:bldP spid="430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33400" y="12954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1. Nội dung Hiệp định Giơ-ne-vơ: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09600" y="2498725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b. Ở miền Nam: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533400" y="1660525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2. Tình hình nước ta sau Hiệp định Giơ-ne-vơ:</a:t>
            </a:r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>
            <a:off x="228600" y="3657600"/>
            <a:ext cx="8686800" cy="2895600"/>
          </a:xfrm>
          <a:prstGeom prst="horizontalScroll">
            <a:avLst>
              <a:gd name="adj" fmla="val 12500"/>
            </a:avLst>
          </a:prstGeom>
          <a:solidFill>
            <a:srgbClr val="F8FAA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1371600" y="4511675"/>
            <a:ext cx="678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CC"/>
                </a:solidFill>
              </a:rPr>
              <a:t>Sau Hiệp định Giơ-ne-vơ, nhân dân ta chờ mong ngày gia đình đoàn tụ, đất nước thống nhất.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371600" y="5181600"/>
            <a:ext cx="708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</a:rPr>
              <a:t>Nhưng đế quốc Mĩ và bè lũ tay sai đã khủng bố, tàn sát đồng bào miền Nam, âm mưu chia cắt lâu dài đất nước ta.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2819400" y="41148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solidFill>
                  <a:srgbClr val="0066FF"/>
                </a:solidFill>
              </a:rPr>
              <a:t>Nội dung cần ghi nhớ</a:t>
            </a:r>
          </a:p>
        </p:txBody>
      </p:sp>
      <p:sp>
        <p:nvSpPr>
          <p:cNvPr id="39957" name="AutoShap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638800" y="6477000"/>
            <a:ext cx="609600" cy="3810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900">
                <a:latin typeface="Arial"/>
                <a:hlinkClick r:id="rId4" action="ppaction://hlinksldjump"/>
              </a:rPr>
              <a:t>HĐ1</a:t>
            </a:r>
            <a:endParaRPr lang="en-US" sz="900">
              <a:latin typeface="Arial"/>
            </a:endParaRPr>
          </a:p>
        </p:txBody>
      </p:sp>
      <p:sp>
        <p:nvSpPr>
          <p:cNvPr id="39958" name="AutoShap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953000" y="6477000"/>
            <a:ext cx="609600" cy="3810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900">
                <a:latin typeface="Arial"/>
                <a:hlinkClick r:id="rId5" action="ppaction://hlinksldjump"/>
              </a:rPr>
              <a:t>HĐ2</a:t>
            </a:r>
            <a:endParaRPr lang="en-US" sz="900">
              <a:latin typeface="Arial"/>
            </a:endParaRPr>
          </a:p>
        </p:txBody>
      </p:sp>
      <p:sp>
        <p:nvSpPr>
          <p:cNvPr id="39959" name="AutoShape 2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191000" y="6477000"/>
            <a:ext cx="685800" cy="3810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900" b="1">
                <a:latin typeface="Arial"/>
                <a:hlinkClick r:id="rId7" action="ppaction://hlinksldjump"/>
              </a:rPr>
              <a:t>HĐ3</a:t>
            </a:r>
            <a:endParaRPr lang="en-US" sz="900" b="1">
              <a:latin typeface="Arial"/>
            </a:endParaRPr>
          </a:p>
        </p:txBody>
      </p:sp>
      <p:sp>
        <p:nvSpPr>
          <p:cNvPr id="9228" name="Text Box 25"/>
          <p:cNvSpPr txBox="1">
            <a:spLocks noChangeArrowheads="1"/>
          </p:cNvSpPr>
          <p:nvPr/>
        </p:nvSpPr>
        <p:spPr bwMode="auto">
          <a:xfrm>
            <a:off x="1752600" y="776288"/>
            <a:ext cx="5334000" cy="51911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</a:rPr>
              <a:t>Bài 19</a:t>
            </a:r>
            <a:r>
              <a:rPr lang="en-US" sz="2800" b="1">
                <a:solidFill>
                  <a:srgbClr val="0000FF"/>
                </a:solidFill>
              </a:rPr>
              <a:t> : Nước nhà bị chia cắt</a:t>
            </a: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609600" y="20415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a. Ở miền Bắc:</a:t>
            </a:r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>
            <a:off x="609600" y="3200400"/>
            <a:ext cx="609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c. Âm mưu và tội ác của Mĩ-Diệm:</a:t>
            </a: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2438400" y="2041525"/>
            <a:ext cx="670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CC"/>
                </a:solidFill>
              </a:rPr>
              <a:t>Được giải phóng, xây dựng chủ nghĩa xã hội</a:t>
            </a:r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2667000" y="2498725"/>
            <a:ext cx="609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CC"/>
                </a:solidFill>
              </a:rPr>
              <a:t>Mĩ thay chân Pháp xâm lược miền Nam, lập chính quyền tay sai Ngô Đình Diệm</a:t>
            </a:r>
          </a:p>
        </p:txBody>
      </p:sp>
      <p:sp>
        <p:nvSpPr>
          <p:cNvPr id="39971" name="Text Box 35"/>
          <p:cNvSpPr txBox="1">
            <a:spLocks noChangeArrowheads="1"/>
          </p:cNvSpPr>
          <p:nvPr/>
        </p:nvSpPr>
        <p:spPr bwMode="auto">
          <a:xfrm>
            <a:off x="4648200" y="3200400"/>
            <a:ext cx="411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CC00CC"/>
                </a:solidFill>
              </a:rPr>
              <a:t> </a:t>
            </a:r>
            <a:r>
              <a:rPr lang="en-US" sz="2000" b="1">
                <a:solidFill>
                  <a:srgbClr val="CC00CC"/>
                </a:solidFill>
              </a:rPr>
              <a:t>Chia cắt nước ta, khủng bố, tàn sát dã man đồng bào miền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  <p:bldP spid="39943" grpId="0"/>
      <p:bldP spid="39944" grpId="0" animBg="1"/>
      <p:bldP spid="39945" grpId="0"/>
      <p:bldP spid="39946" grpId="0"/>
      <p:bldP spid="39948" grpId="0"/>
      <p:bldP spid="39962" grpId="0"/>
      <p:bldP spid="39963" grpId="0"/>
      <p:bldP spid="39964" grpId="0"/>
      <p:bldP spid="39965" grpId="0"/>
      <p:bldP spid="399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3"/>
          <p:cNvSpPr txBox="1">
            <a:spLocks noChangeArrowheads="1"/>
          </p:cNvSpPr>
          <p:nvPr/>
        </p:nvSpPr>
        <p:spPr bwMode="auto">
          <a:xfrm>
            <a:off x="1143000" y="2133600"/>
            <a:ext cx="731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>
                <a:solidFill>
                  <a:srgbClr val="0000E2"/>
                </a:solidFill>
              </a:rPr>
              <a:t>Hiệp định Giơ - ne - vơ gồm có mấy nội dung</a:t>
            </a:r>
            <a:r>
              <a:rPr lang="en-US" sz="2000" b="1">
                <a:solidFill>
                  <a:srgbClr val="0000E2"/>
                </a:solidFill>
              </a:rPr>
              <a:t>?</a:t>
            </a:r>
            <a:r>
              <a:rPr lang="en-US" sz="2000" b="1">
                <a:solidFill>
                  <a:srgbClr val="FF9933"/>
                </a:solidFill>
              </a:rPr>
              <a:t> </a:t>
            </a:r>
          </a:p>
        </p:txBody>
      </p:sp>
      <p:sp>
        <p:nvSpPr>
          <p:cNvPr id="65550" name="AutoShape 14"/>
          <p:cNvSpPr>
            <a:spLocks noChangeArrowheads="1"/>
          </p:cNvSpPr>
          <p:nvPr/>
        </p:nvSpPr>
        <p:spPr bwMode="gray">
          <a:xfrm>
            <a:off x="3276600" y="3124200"/>
            <a:ext cx="27432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b="1">
                <a:latin typeface="Arial"/>
              </a:rPr>
              <a:t>A</a:t>
            </a:r>
            <a:r>
              <a:rPr lang="en-US" sz="2800">
                <a:latin typeface="Arial"/>
              </a:rPr>
              <a:t>.      3</a:t>
            </a:r>
          </a:p>
        </p:txBody>
      </p:sp>
      <p:sp>
        <p:nvSpPr>
          <p:cNvPr id="65551" name="AutoShape 15"/>
          <p:cNvSpPr>
            <a:spLocks noChangeArrowheads="1"/>
          </p:cNvSpPr>
          <p:nvPr/>
        </p:nvSpPr>
        <p:spPr bwMode="gray">
          <a:xfrm>
            <a:off x="3276600" y="3886200"/>
            <a:ext cx="27432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b="1">
                <a:latin typeface="Arial"/>
              </a:rPr>
              <a:t>B</a:t>
            </a:r>
            <a:r>
              <a:rPr lang="en-US" sz="2800">
                <a:latin typeface="Arial"/>
              </a:rPr>
              <a:t>.      4</a:t>
            </a:r>
            <a:endParaRPr lang="en-US" sz="2400">
              <a:solidFill>
                <a:schemeClr val="bg1"/>
              </a:solidFill>
              <a:latin typeface="Arial"/>
            </a:endParaRPr>
          </a:p>
        </p:txBody>
      </p:sp>
      <p:sp>
        <p:nvSpPr>
          <p:cNvPr id="65552" name="AutoShape 16"/>
          <p:cNvSpPr>
            <a:spLocks noChangeArrowheads="1"/>
          </p:cNvSpPr>
          <p:nvPr/>
        </p:nvSpPr>
        <p:spPr bwMode="gray">
          <a:xfrm>
            <a:off x="3276600" y="4648200"/>
            <a:ext cx="27432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b="1">
                <a:latin typeface="Arial"/>
              </a:rPr>
              <a:t>C</a:t>
            </a:r>
            <a:r>
              <a:rPr lang="en-US" sz="2800">
                <a:latin typeface="Arial"/>
              </a:rPr>
              <a:t>.      5</a:t>
            </a:r>
          </a:p>
        </p:txBody>
      </p:sp>
      <p:sp>
        <p:nvSpPr>
          <p:cNvPr id="10246" name="Text Box 18"/>
          <p:cNvSpPr txBox="1">
            <a:spLocks noChangeArrowheads="1"/>
          </p:cNvSpPr>
          <p:nvPr/>
        </p:nvSpPr>
        <p:spPr bwMode="auto">
          <a:xfrm>
            <a:off x="1752600" y="776288"/>
            <a:ext cx="5334000" cy="51911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</a:rPr>
              <a:t>Bài 19</a:t>
            </a:r>
            <a:r>
              <a:rPr lang="en-US" sz="2800" b="1">
                <a:solidFill>
                  <a:srgbClr val="0000FF"/>
                </a:solidFill>
              </a:rPr>
              <a:t> : Nước nhà bị chia cắt</a:t>
            </a:r>
          </a:p>
        </p:txBody>
      </p:sp>
      <p:pic>
        <p:nvPicPr>
          <p:cNvPr id="65555" name="Picture 19" descr="SugarwareZ-00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2819400"/>
            <a:ext cx="1143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3" name="Picture 2" descr="E:\www.blogtinhoc.net - Vista Sidebar for XP v.2.2\Vista Sidebar for XP v.2.2\Vista 5744 Gadgets Pack 2\Xaml Clock.Gadget\dra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3434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64" name="Text Box 28"/>
          <p:cNvSpPr txBox="1">
            <a:spLocks noChangeArrowheads="1"/>
          </p:cNvSpPr>
          <p:nvPr/>
        </p:nvSpPr>
        <p:spPr bwMode="auto">
          <a:xfrm>
            <a:off x="838200" y="47244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</a:rPr>
              <a:t>30 giây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20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0" grpId="0" animBg="1"/>
      <p:bldP spid="65551" grpId="0" animBg="1"/>
      <p:bldP spid="65552" grpId="0" animBg="1"/>
      <p:bldP spid="65564" grpId="0"/>
      <p:bldP spid="65564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1970</TotalTime>
  <Words>1155</Words>
  <Application>Microsoft PowerPoint</Application>
  <PresentationFormat>On-screen Show (4:3)</PresentationFormat>
  <Paragraphs>146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88</cp:revision>
  <cp:lastPrinted>1601-01-01T00:00:00Z</cp:lastPrinted>
  <dcterms:created xsi:type="dcterms:W3CDTF">2009-12-31T06:26:05Z</dcterms:created>
  <dcterms:modified xsi:type="dcterms:W3CDTF">2016-06-30T02:39:43Z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